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0" r:id="rId12"/>
    <p:sldId id="271" r:id="rId13"/>
    <p:sldId id="272" r:id="rId14"/>
    <p:sldId id="274" r:id="rId15"/>
    <p:sldId id="275" r:id="rId16"/>
    <p:sldId id="276" r:id="rId17"/>
    <p:sldId id="285" r:id="rId18"/>
    <p:sldId id="286" r:id="rId19"/>
    <p:sldId id="287" r:id="rId20"/>
    <p:sldId id="289" r:id="rId21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68" d="100"/>
          <a:sy n="68" d="100"/>
        </p:scale>
        <p:origin x="8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495" y="2122043"/>
            <a:ext cx="1034161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4990" y="3833368"/>
            <a:ext cx="851662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5500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5500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330" y="1574419"/>
            <a:ext cx="529247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5799" y="1574419"/>
            <a:ext cx="529247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1" y="0"/>
            <a:ext cx="11460478" cy="64465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334" y="611706"/>
            <a:ext cx="4695926" cy="365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1" i="0">
                <a:solidFill>
                  <a:srgbClr val="5500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1" y="0"/>
            <a:ext cx="11460478" cy="644651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3334" y="611706"/>
            <a:ext cx="4695926" cy="3652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5520" y="0"/>
            <a:ext cx="9291351" cy="7896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62237" y="6022480"/>
            <a:ext cx="2237663" cy="17763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2930" y="133184"/>
            <a:ext cx="3359150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1" i="0">
                <a:solidFill>
                  <a:srgbClr val="55009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1662" y="1792693"/>
            <a:ext cx="10095230" cy="173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6644" y="6366129"/>
            <a:ext cx="389331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330" y="6366129"/>
            <a:ext cx="279831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9952" y="6366129"/>
            <a:ext cx="279831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sity.com/en/access-control-for-multi-vendor-big-data-and-bi-environments/8827693/?utm_source=docsity&amp;amp%3Butm_medium=document&amp;amp%3Butm_campaign=watermar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png"/><Relationship Id="rId21" Type="http://schemas.openxmlformats.org/officeDocument/2006/relationships/image" Target="../media/image50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63" Type="http://schemas.openxmlformats.org/officeDocument/2006/relationships/image" Target="../media/image92.png"/><Relationship Id="rId68" Type="http://schemas.openxmlformats.org/officeDocument/2006/relationships/image" Target="../media/image97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9" Type="http://schemas.openxmlformats.org/officeDocument/2006/relationships/image" Target="../media/image58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66" Type="http://schemas.openxmlformats.org/officeDocument/2006/relationships/image" Target="../media/image95.png"/><Relationship Id="rId74" Type="http://schemas.openxmlformats.org/officeDocument/2006/relationships/image" Target="../media/image103.png"/><Relationship Id="rId5" Type="http://schemas.openxmlformats.org/officeDocument/2006/relationships/image" Target="../media/image34.png"/><Relationship Id="rId61" Type="http://schemas.openxmlformats.org/officeDocument/2006/relationships/image" Target="../media/image90.png"/><Relationship Id="rId19" Type="http://schemas.openxmlformats.org/officeDocument/2006/relationships/image" Target="../media/image4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64" Type="http://schemas.openxmlformats.org/officeDocument/2006/relationships/image" Target="../media/image93.png"/><Relationship Id="rId69" Type="http://schemas.openxmlformats.org/officeDocument/2006/relationships/image" Target="../media/image98.png"/><Relationship Id="rId8" Type="http://schemas.openxmlformats.org/officeDocument/2006/relationships/image" Target="../media/image37.png"/><Relationship Id="rId51" Type="http://schemas.openxmlformats.org/officeDocument/2006/relationships/image" Target="../media/image80.png"/><Relationship Id="rId72" Type="http://schemas.openxmlformats.org/officeDocument/2006/relationships/image" Target="../media/image101.png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Relationship Id="rId67" Type="http://schemas.openxmlformats.org/officeDocument/2006/relationships/image" Target="../media/image96.png"/><Relationship Id="rId20" Type="http://schemas.openxmlformats.org/officeDocument/2006/relationships/image" Target="../media/image49.png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70" Type="http://schemas.openxmlformats.org/officeDocument/2006/relationships/image" Target="../media/image99.png"/><Relationship Id="rId75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10" Type="http://schemas.openxmlformats.org/officeDocument/2006/relationships/image" Target="../media/image39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65" Type="http://schemas.openxmlformats.org/officeDocument/2006/relationships/image" Target="../media/image94.png"/><Relationship Id="rId73" Type="http://schemas.openxmlformats.org/officeDocument/2006/relationships/image" Target="../media/image102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9" Type="http://schemas.openxmlformats.org/officeDocument/2006/relationships/image" Target="../media/image68.png"/><Relationship Id="rId34" Type="http://schemas.openxmlformats.org/officeDocument/2006/relationships/image" Target="../media/image63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7" Type="http://schemas.openxmlformats.org/officeDocument/2006/relationships/image" Target="../media/image36.png"/><Relationship Id="rId71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8.png"/><Relationship Id="rId4" Type="http://schemas.openxmlformats.org/officeDocument/2006/relationships/image" Target="../media/image10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csity.com/en/access-control-for-multi-vendor-big-data-and-bi-environments/8827693/?utm_source=docsity&amp;amp%3Butm_medium=document&amp;amp%3Butm_campaign=watermark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12268200" cy="64465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47806" y="6111689"/>
            <a:ext cx="556260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dirty="0">
                <a:solidFill>
                  <a:srgbClr val="FD7015"/>
                </a:solidFill>
                <a:latin typeface="Arial"/>
                <a:cs typeface="Arial"/>
              </a:rPr>
              <a:t>#</a:t>
            </a:r>
            <a:r>
              <a:rPr sz="1250" i="1" spc="-5" dirty="0">
                <a:solidFill>
                  <a:srgbClr val="FD7015"/>
                </a:solidFill>
                <a:latin typeface="Arial"/>
                <a:cs typeface="Arial"/>
              </a:rPr>
              <a:t>R</a:t>
            </a:r>
            <a:r>
              <a:rPr sz="1250" i="1" dirty="0">
                <a:solidFill>
                  <a:srgbClr val="FD7015"/>
                </a:solidFill>
                <a:latin typeface="Arial"/>
                <a:cs typeface="Arial"/>
              </a:rPr>
              <a:t>SAC</a:t>
            </a:r>
            <a:endParaRPr sz="12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3973" y="2921211"/>
            <a:ext cx="9471025" cy="1576201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 marR="5080">
              <a:lnSpc>
                <a:spcPts val="3840"/>
              </a:lnSpc>
              <a:spcBef>
                <a:spcPts val="785"/>
              </a:spcBef>
            </a:pPr>
            <a:r>
              <a:rPr lang="en-US" sz="4000" b="0" i="0" dirty="0">
                <a:solidFill>
                  <a:srgbClr val="ECECEC"/>
                </a:solidFill>
                <a:effectLst/>
                <a:latin typeface="Söhne"/>
              </a:rPr>
              <a:t>Manage access in diverse big data and business intelligence setups involving multiple vendors.</a:t>
            </a:r>
            <a:endParaRPr lang="en-US" sz="375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9799" y="6470248"/>
            <a:ext cx="45097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10"/>
              </a:lnSpc>
            </a:pPr>
            <a:r>
              <a:rPr sz="650" b="1" spc="-15" dirty="0">
                <a:solidFill>
                  <a:srgbClr val="6B6B6B"/>
                </a:solidFill>
                <a:latin typeface="Trebuchet MS"/>
                <a:cs typeface="Trebuchet MS"/>
              </a:rPr>
              <a:t>Document</a:t>
            </a:r>
            <a:r>
              <a:rPr sz="650" b="1" spc="5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650" b="1" spc="-10" dirty="0">
                <a:solidFill>
                  <a:srgbClr val="6B6B6B"/>
                </a:solidFill>
                <a:latin typeface="Trebuchet MS"/>
                <a:cs typeface="Trebuchet MS"/>
              </a:rPr>
              <a:t>shared</a:t>
            </a:r>
            <a:r>
              <a:rPr sz="650" b="1" spc="5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650" b="1" spc="-15" dirty="0">
                <a:solidFill>
                  <a:srgbClr val="6B6B6B"/>
                </a:solidFill>
                <a:latin typeface="Trebuchet MS"/>
                <a:cs typeface="Trebuchet MS"/>
              </a:rPr>
              <a:t>on</a:t>
            </a:r>
            <a:r>
              <a:rPr sz="650" b="1" spc="5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650" b="1" spc="-30" dirty="0">
                <a:solidFill>
                  <a:srgbClr val="6B6B6B"/>
                </a:solidFill>
                <a:latin typeface="Trebuchet MS"/>
                <a:cs typeface="Trebuchet MS"/>
                <a:hlinkClick r:id="rId3"/>
              </a:rPr>
              <a:t>https://www.docsity.com/en/access-control-for-multi-vendor-big-data-and-bi-environments/8827693</a:t>
            </a:r>
            <a:r>
              <a:rPr sz="650" b="1" spc="-30" dirty="0">
                <a:solidFill>
                  <a:srgbClr val="6B6B6B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650" spc="50" dirty="0">
                <a:solidFill>
                  <a:srgbClr val="6A6A6A"/>
                </a:solidFill>
                <a:latin typeface="Trebuchet MS"/>
                <a:cs typeface="Trebuchet MS"/>
              </a:rPr>
              <a:t>Downloaded</a:t>
            </a:r>
            <a:r>
              <a:rPr sz="650" spc="20" dirty="0">
                <a:solidFill>
                  <a:srgbClr val="6A6A6A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6A6A6A"/>
                </a:solidFill>
                <a:latin typeface="Trebuchet MS"/>
                <a:cs typeface="Trebuchet MS"/>
              </a:rPr>
              <a:t>by:</a:t>
            </a:r>
            <a:r>
              <a:rPr sz="650" spc="25" dirty="0">
                <a:solidFill>
                  <a:srgbClr val="6A6A6A"/>
                </a:solidFill>
                <a:latin typeface="Trebuchet MS"/>
                <a:cs typeface="Trebuchet MS"/>
              </a:rPr>
              <a:t> </a:t>
            </a:r>
            <a:r>
              <a:rPr sz="650" spc="45" dirty="0">
                <a:solidFill>
                  <a:srgbClr val="6A6A6A"/>
                </a:solidFill>
                <a:latin typeface="Trebuchet MS"/>
                <a:cs typeface="Trebuchet MS"/>
              </a:rPr>
              <a:t>belhachemia-mohammed-ibrahim</a:t>
            </a:r>
            <a:r>
              <a:rPr sz="650" spc="25" dirty="0">
                <a:solidFill>
                  <a:srgbClr val="6A6A6A"/>
                </a:solidFill>
                <a:latin typeface="Trebuchet MS"/>
                <a:cs typeface="Trebuchet MS"/>
              </a:rPr>
              <a:t> </a:t>
            </a:r>
            <a:r>
              <a:rPr sz="650" spc="50" dirty="0">
                <a:solidFill>
                  <a:srgbClr val="6A6A6A"/>
                </a:solidFill>
                <a:latin typeface="Trebuchet MS"/>
                <a:cs typeface="Trebuchet MS"/>
              </a:rPr>
              <a:t>(belhachemiamohammed@gmail.com)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6076" y="2503020"/>
            <a:ext cx="1408430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5" dirty="0">
                <a:solidFill>
                  <a:schemeClr val="bg1"/>
                </a:solidFill>
                <a:latin typeface="Calibri"/>
                <a:cs typeface="Calibri"/>
              </a:rPr>
              <a:t>SESSION</a:t>
            </a:r>
            <a:r>
              <a:rPr sz="1250" spc="-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chemeClr val="bg1"/>
                </a:solidFill>
                <a:latin typeface="Calibri"/>
                <a:cs typeface="Calibri"/>
              </a:rPr>
              <a:t>ID:</a:t>
            </a:r>
            <a:r>
              <a:rPr sz="1250" spc="-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250" spc="-5" dirty="0">
                <a:solidFill>
                  <a:schemeClr val="bg1">
                    <a:lumMod val="95000"/>
                  </a:schemeClr>
                </a:solidFill>
                <a:latin typeface="Calibri"/>
                <a:cs typeface="Calibri"/>
              </a:rPr>
              <a:t>STR-W03</a:t>
            </a:r>
            <a:endParaRPr sz="1250" dirty="0">
              <a:solidFill>
                <a:schemeClr val="bg1">
                  <a:lumMod val="9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3683" y="4484136"/>
            <a:ext cx="2473325" cy="95282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710"/>
              </a:spcBef>
            </a:pPr>
            <a:r>
              <a:rPr lang="fr-FR" sz="1750" dirty="0">
                <a:solidFill>
                  <a:srgbClr val="FFFFFF"/>
                </a:solidFill>
                <a:latin typeface="Calibri"/>
                <a:cs typeface="Calibri"/>
              </a:rPr>
              <a:t>Belhachemia </a:t>
            </a:r>
            <a:r>
              <a:rPr lang="fr-FR" sz="1750" dirty="0" err="1">
                <a:solidFill>
                  <a:srgbClr val="FFFFFF"/>
                </a:solidFill>
                <a:latin typeface="Calibri"/>
                <a:cs typeface="Calibri"/>
              </a:rPr>
              <a:t>mohammed</a:t>
            </a:r>
            <a:r>
              <a:rPr lang="fr-FR" sz="1750" dirty="0">
                <a:solidFill>
                  <a:srgbClr val="FFFFFF"/>
                </a:solidFill>
                <a:latin typeface="Calibri"/>
                <a:cs typeface="Calibri"/>
              </a:rPr>
              <a:t> ibrahim</a:t>
            </a:r>
          </a:p>
          <a:p>
            <a:pPr marL="12700" marR="5080">
              <a:lnSpc>
                <a:spcPts val="2010"/>
              </a:lnSpc>
              <a:spcBef>
                <a:spcPts val="710"/>
              </a:spcBef>
            </a:pPr>
            <a:r>
              <a:rPr lang="fr-FR" sz="1750" dirty="0">
                <a:solidFill>
                  <a:srgbClr val="FFFFFF"/>
                </a:solidFill>
                <a:latin typeface="Calibri"/>
                <a:cs typeface="Calibri"/>
              </a:rPr>
              <a:t>ORAL PRESENTATION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0CAF4B8-9348-0F64-0181-995797E164FD}"/>
              </a:ext>
            </a:extLst>
          </p:cNvPr>
          <p:cNvSpPr txBox="1"/>
          <p:nvPr/>
        </p:nvSpPr>
        <p:spPr>
          <a:xfrm>
            <a:off x="914400" y="283360"/>
            <a:ext cx="6553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900" i="1" dirty="0">
                <a:latin typeface="Arial Black" panose="020B0A04020102020204" pitchFamily="34" charset="0"/>
              </a:rPr>
              <a:t>Big data and business intelligence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0999" y="3242972"/>
            <a:ext cx="728281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Big </a:t>
            </a:r>
            <a:r>
              <a:rPr sz="3500" b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Security:</a:t>
            </a:r>
            <a:r>
              <a:rPr sz="3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rgbClr val="FFFFFF"/>
                </a:solidFill>
                <a:latin typeface="Calibri"/>
                <a:cs typeface="Calibri"/>
              </a:rPr>
              <a:t>Existing </a:t>
            </a:r>
            <a:r>
              <a:rPr sz="3500" b="1" spc="-25" dirty="0">
                <a:solidFill>
                  <a:srgbClr val="FFFFFF"/>
                </a:solidFill>
                <a:latin typeface="Calibri"/>
                <a:cs typeface="Calibri"/>
              </a:rPr>
              <a:t>Technologies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00999" y="4597965"/>
            <a:ext cx="247078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2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sz="225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Calibri"/>
                <a:cs typeface="Calibri"/>
              </a:rPr>
              <a:t>sufficient?</a:t>
            </a:r>
            <a:endParaRPr sz="22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4731" y="1151779"/>
            <a:ext cx="3912323" cy="4761826"/>
            <a:chOff x="1534731" y="1151779"/>
            <a:chExt cx="3912323" cy="4761826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4731" y="1151779"/>
              <a:ext cx="3912323" cy="476182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74838" y="1170393"/>
              <a:ext cx="3832225" cy="4681855"/>
            </a:xfrm>
            <a:custGeom>
              <a:avLst/>
              <a:gdLst/>
              <a:ahLst/>
              <a:cxnLst/>
              <a:rect l="l" t="t" r="r" b="b"/>
              <a:pathLst>
                <a:path w="3832225" h="4681855">
                  <a:moveTo>
                    <a:pt x="3193402" y="0"/>
                  </a:moveTo>
                  <a:lnTo>
                    <a:pt x="638695" y="0"/>
                  </a:lnTo>
                  <a:lnTo>
                    <a:pt x="591029" y="1751"/>
                  </a:lnTo>
                  <a:lnTo>
                    <a:pt x="544313" y="6925"/>
                  </a:lnTo>
                  <a:lnTo>
                    <a:pt x="498673" y="15396"/>
                  </a:lnTo>
                  <a:lnTo>
                    <a:pt x="454231" y="27041"/>
                  </a:lnTo>
                  <a:lnTo>
                    <a:pt x="411111" y="41738"/>
                  </a:lnTo>
                  <a:lnTo>
                    <a:pt x="369437" y="59361"/>
                  </a:lnTo>
                  <a:lnTo>
                    <a:pt x="329331" y="79789"/>
                  </a:lnTo>
                  <a:lnTo>
                    <a:pt x="290918" y="102897"/>
                  </a:lnTo>
                  <a:lnTo>
                    <a:pt x="254321" y="128562"/>
                  </a:lnTo>
                  <a:lnTo>
                    <a:pt x="219664" y="156661"/>
                  </a:lnTo>
                  <a:lnTo>
                    <a:pt x="187069" y="187069"/>
                  </a:lnTo>
                  <a:lnTo>
                    <a:pt x="156661" y="219664"/>
                  </a:lnTo>
                  <a:lnTo>
                    <a:pt x="128562" y="254321"/>
                  </a:lnTo>
                  <a:lnTo>
                    <a:pt x="102897" y="290918"/>
                  </a:lnTo>
                  <a:lnTo>
                    <a:pt x="79789" y="329331"/>
                  </a:lnTo>
                  <a:lnTo>
                    <a:pt x="59361" y="369437"/>
                  </a:lnTo>
                  <a:lnTo>
                    <a:pt x="41738" y="411111"/>
                  </a:lnTo>
                  <a:lnTo>
                    <a:pt x="27041" y="454231"/>
                  </a:lnTo>
                  <a:lnTo>
                    <a:pt x="15396" y="498673"/>
                  </a:lnTo>
                  <a:lnTo>
                    <a:pt x="6925" y="544313"/>
                  </a:lnTo>
                  <a:lnTo>
                    <a:pt x="1751" y="591029"/>
                  </a:lnTo>
                  <a:lnTo>
                    <a:pt x="0" y="638695"/>
                  </a:lnTo>
                  <a:lnTo>
                    <a:pt x="0" y="4042918"/>
                  </a:lnTo>
                  <a:lnTo>
                    <a:pt x="1751" y="4090584"/>
                  </a:lnTo>
                  <a:lnTo>
                    <a:pt x="6925" y="4137299"/>
                  </a:lnTo>
                  <a:lnTo>
                    <a:pt x="15396" y="4182940"/>
                  </a:lnTo>
                  <a:lnTo>
                    <a:pt x="27041" y="4227381"/>
                  </a:lnTo>
                  <a:lnTo>
                    <a:pt x="41738" y="4270501"/>
                  </a:lnTo>
                  <a:lnTo>
                    <a:pt x="59361" y="4312176"/>
                  </a:lnTo>
                  <a:lnTo>
                    <a:pt x="79789" y="4352281"/>
                  </a:lnTo>
                  <a:lnTo>
                    <a:pt x="102897" y="4390694"/>
                  </a:lnTo>
                  <a:lnTo>
                    <a:pt x="128562" y="4427291"/>
                  </a:lnTo>
                  <a:lnTo>
                    <a:pt x="156661" y="4461949"/>
                  </a:lnTo>
                  <a:lnTo>
                    <a:pt x="187069" y="4494543"/>
                  </a:lnTo>
                  <a:lnTo>
                    <a:pt x="219664" y="4524951"/>
                  </a:lnTo>
                  <a:lnTo>
                    <a:pt x="254321" y="4553050"/>
                  </a:lnTo>
                  <a:lnTo>
                    <a:pt x="290918" y="4578715"/>
                  </a:lnTo>
                  <a:lnTo>
                    <a:pt x="329331" y="4601823"/>
                  </a:lnTo>
                  <a:lnTo>
                    <a:pt x="369437" y="4622250"/>
                  </a:lnTo>
                  <a:lnTo>
                    <a:pt x="411111" y="4639874"/>
                  </a:lnTo>
                  <a:lnTo>
                    <a:pt x="454231" y="4654570"/>
                  </a:lnTo>
                  <a:lnTo>
                    <a:pt x="498673" y="4666216"/>
                  </a:lnTo>
                  <a:lnTo>
                    <a:pt x="544313" y="4674687"/>
                  </a:lnTo>
                  <a:lnTo>
                    <a:pt x="591029" y="4679860"/>
                  </a:lnTo>
                  <a:lnTo>
                    <a:pt x="638695" y="4681612"/>
                  </a:lnTo>
                  <a:lnTo>
                    <a:pt x="3193402" y="4681612"/>
                  </a:lnTo>
                  <a:lnTo>
                    <a:pt x="3241069" y="4679860"/>
                  </a:lnTo>
                  <a:lnTo>
                    <a:pt x="3287784" y="4674687"/>
                  </a:lnTo>
                  <a:lnTo>
                    <a:pt x="3333424" y="4666216"/>
                  </a:lnTo>
                  <a:lnTo>
                    <a:pt x="3377866" y="4654570"/>
                  </a:lnTo>
                  <a:lnTo>
                    <a:pt x="3420986" y="4639874"/>
                  </a:lnTo>
                  <a:lnTo>
                    <a:pt x="3462660" y="4622250"/>
                  </a:lnTo>
                  <a:lnTo>
                    <a:pt x="3502766" y="4601823"/>
                  </a:lnTo>
                  <a:lnTo>
                    <a:pt x="3541179" y="4578715"/>
                  </a:lnTo>
                  <a:lnTo>
                    <a:pt x="3577776" y="4553050"/>
                  </a:lnTo>
                  <a:lnTo>
                    <a:pt x="3612433" y="4524951"/>
                  </a:lnTo>
                  <a:lnTo>
                    <a:pt x="3645028" y="4494543"/>
                  </a:lnTo>
                  <a:lnTo>
                    <a:pt x="3675436" y="4461949"/>
                  </a:lnTo>
                  <a:lnTo>
                    <a:pt x="3703535" y="4427291"/>
                  </a:lnTo>
                  <a:lnTo>
                    <a:pt x="3729200" y="4390694"/>
                  </a:lnTo>
                  <a:lnTo>
                    <a:pt x="3752308" y="4352281"/>
                  </a:lnTo>
                  <a:lnTo>
                    <a:pt x="3772736" y="4312176"/>
                  </a:lnTo>
                  <a:lnTo>
                    <a:pt x="3790359" y="4270501"/>
                  </a:lnTo>
                  <a:lnTo>
                    <a:pt x="3805056" y="4227381"/>
                  </a:lnTo>
                  <a:lnTo>
                    <a:pt x="3816701" y="4182940"/>
                  </a:lnTo>
                  <a:lnTo>
                    <a:pt x="3825172" y="4137299"/>
                  </a:lnTo>
                  <a:lnTo>
                    <a:pt x="3830346" y="4090584"/>
                  </a:lnTo>
                  <a:lnTo>
                    <a:pt x="3832098" y="4042918"/>
                  </a:lnTo>
                  <a:lnTo>
                    <a:pt x="3832098" y="638695"/>
                  </a:lnTo>
                  <a:lnTo>
                    <a:pt x="3830346" y="591029"/>
                  </a:lnTo>
                  <a:lnTo>
                    <a:pt x="3825172" y="544313"/>
                  </a:lnTo>
                  <a:lnTo>
                    <a:pt x="3816701" y="498673"/>
                  </a:lnTo>
                  <a:lnTo>
                    <a:pt x="3805056" y="454231"/>
                  </a:lnTo>
                  <a:lnTo>
                    <a:pt x="3790359" y="411111"/>
                  </a:lnTo>
                  <a:lnTo>
                    <a:pt x="3772736" y="369437"/>
                  </a:lnTo>
                  <a:lnTo>
                    <a:pt x="3752308" y="329331"/>
                  </a:lnTo>
                  <a:lnTo>
                    <a:pt x="3729200" y="290918"/>
                  </a:lnTo>
                  <a:lnTo>
                    <a:pt x="3703535" y="254321"/>
                  </a:lnTo>
                  <a:lnTo>
                    <a:pt x="3675436" y="219664"/>
                  </a:lnTo>
                  <a:lnTo>
                    <a:pt x="3645028" y="187069"/>
                  </a:lnTo>
                  <a:lnTo>
                    <a:pt x="3612433" y="156661"/>
                  </a:lnTo>
                  <a:lnTo>
                    <a:pt x="3577776" y="128562"/>
                  </a:lnTo>
                  <a:lnTo>
                    <a:pt x="3541179" y="102897"/>
                  </a:lnTo>
                  <a:lnTo>
                    <a:pt x="3502766" y="79789"/>
                  </a:lnTo>
                  <a:lnTo>
                    <a:pt x="3462660" y="59361"/>
                  </a:lnTo>
                  <a:lnTo>
                    <a:pt x="3420986" y="41738"/>
                  </a:lnTo>
                  <a:lnTo>
                    <a:pt x="3377866" y="27041"/>
                  </a:lnTo>
                  <a:lnTo>
                    <a:pt x="3333424" y="15396"/>
                  </a:lnTo>
                  <a:lnTo>
                    <a:pt x="3287784" y="6925"/>
                  </a:lnTo>
                  <a:lnTo>
                    <a:pt x="3241069" y="1751"/>
                  </a:lnTo>
                  <a:lnTo>
                    <a:pt x="3193402" y="0"/>
                  </a:lnTo>
                  <a:close/>
                </a:path>
              </a:pathLst>
            </a:custGeom>
            <a:solidFill>
              <a:srgbClr val="C26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392239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Missing</a:t>
            </a:r>
            <a:r>
              <a:rPr spc="5" dirty="0"/>
              <a:t> </a:t>
            </a:r>
            <a:r>
              <a:rPr spc="10" dirty="0"/>
              <a:t>Security</a:t>
            </a:r>
            <a:r>
              <a:rPr spc="-15" dirty="0"/>
              <a:t> </a:t>
            </a:r>
            <a:r>
              <a:rPr spc="5" dirty="0"/>
              <a:t>Links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47155" y="5999511"/>
            <a:ext cx="23495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14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2930" y="628412"/>
            <a:ext cx="5984875" cy="980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spc="-10" dirty="0">
                <a:solidFill>
                  <a:srgbClr val="550095"/>
                </a:solidFill>
                <a:latin typeface="Calibri"/>
                <a:cs typeface="Calibri"/>
              </a:rPr>
              <a:t>Several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10" dirty="0">
                <a:solidFill>
                  <a:srgbClr val="550095"/>
                </a:solidFill>
                <a:latin typeface="Calibri"/>
                <a:cs typeface="Calibri"/>
              </a:rPr>
              <a:t>links</a:t>
            </a:r>
            <a:r>
              <a:rPr sz="2250" b="1" spc="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missing 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to</a:t>
            </a:r>
            <a:r>
              <a:rPr sz="2250" b="1" spc="1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a 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‘Secured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Big</a:t>
            </a:r>
            <a:r>
              <a:rPr sz="2250" b="1" spc="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Data</a:t>
            </a:r>
            <a:r>
              <a:rPr sz="2250" b="1" spc="1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Estate’</a:t>
            </a:r>
            <a:endParaRPr sz="22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 dirty="0">
              <a:latin typeface="Calibri"/>
              <a:cs typeface="Calibri"/>
            </a:endParaRPr>
          </a:p>
          <a:p>
            <a:pPr marL="1115695">
              <a:lnSpc>
                <a:spcPct val="100000"/>
              </a:lnSpc>
              <a:spcBef>
                <a:spcPts val="5"/>
              </a:spcBef>
            </a:pPr>
            <a:r>
              <a:rPr sz="2250" dirty="0">
                <a:latin typeface="Calibri"/>
                <a:cs typeface="Calibri"/>
              </a:rPr>
              <a:t>Big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Data/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BI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Components</a:t>
            </a:r>
            <a:endParaRPr sz="225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74838" y="1805024"/>
            <a:ext cx="9471025" cy="4047490"/>
            <a:chOff x="1574838" y="1805024"/>
            <a:chExt cx="9471025" cy="404749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4838" y="1805024"/>
              <a:ext cx="9470656" cy="40469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1103" y="5088452"/>
              <a:ext cx="3416655" cy="5988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6540" y="5089884"/>
              <a:ext cx="1565782" cy="6818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1210" y="5109933"/>
              <a:ext cx="3336442" cy="518591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95498" y="5166118"/>
            <a:ext cx="116332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5" dirty="0">
                <a:latin typeface="Calibri"/>
                <a:cs typeface="Calibri"/>
              </a:rPr>
              <a:t>Hardware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82559" y="4208853"/>
            <a:ext cx="3416935" cy="745490"/>
            <a:chOff x="1782559" y="4208853"/>
            <a:chExt cx="3416935" cy="74549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559" y="4208853"/>
              <a:ext cx="3416655" cy="7220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34653" y="4271891"/>
              <a:ext cx="1911032" cy="6818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2678" y="4230344"/>
              <a:ext cx="3336429" cy="64179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733789" y="4348073"/>
            <a:ext cx="15119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5" dirty="0">
                <a:latin typeface="Calibri"/>
                <a:cs typeface="Calibri"/>
              </a:rPr>
              <a:t>Data</a:t>
            </a:r>
            <a:r>
              <a:rPr sz="2250" spc="-65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Storage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782559" y="3014111"/>
            <a:ext cx="3425825" cy="785495"/>
            <a:chOff x="1782559" y="3014111"/>
            <a:chExt cx="3425825" cy="78549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2559" y="3014111"/>
              <a:ext cx="3425253" cy="78504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84552" y="3108657"/>
              <a:ext cx="3021266" cy="68189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22678" y="3035592"/>
              <a:ext cx="3345027" cy="70482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2184158" y="3184309"/>
            <a:ext cx="262255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" dirty="0">
                <a:latin typeface="Calibri"/>
                <a:cs typeface="Calibri"/>
              </a:rPr>
              <a:t>Distributed</a:t>
            </a:r>
            <a:r>
              <a:rPr sz="2250" spc="-7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Processing</a:t>
            </a:r>
            <a:endParaRPr sz="22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71103" y="1840834"/>
            <a:ext cx="3425825" cy="785495"/>
            <a:chOff x="1771103" y="1840834"/>
            <a:chExt cx="3425825" cy="78549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1103" y="1840834"/>
              <a:ext cx="3425253" cy="78504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00871" y="1935391"/>
              <a:ext cx="2564282" cy="6818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1210" y="1862328"/>
              <a:ext cx="3345027" cy="70481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400541" y="2011273"/>
            <a:ext cx="216598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" dirty="0">
                <a:latin typeface="Calibri"/>
                <a:cs typeface="Calibri"/>
              </a:rPr>
              <a:t>Distributed</a:t>
            </a:r>
            <a:r>
              <a:rPr sz="2250" spc="-7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Access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83155" y="2651663"/>
            <a:ext cx="39941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5" dirty="0">
                <a:latin typeface="Calibri"/>
                <a:cs typeface="Calibri"/>
              </a:rPr>
              <a:t>A</a:t>
            </a:r>
            <a:r>
              <a:rPr sz="1700" spc="-15" dirty="0">
                <a:latin typeface="Calibri"/>
                <a:cs typeface="Calibri"/>
              </a:rPr>
              <a:t>P</a:t>
            </a:r>
            <a:r>
              <a:rPr sz="1700" spc="-5" dirty="0">
                <a:latin typeface="Calibri"/>
                <a:cs typeface="Calibri"/>
              </a:rPr>
              <a:t>Is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10007" y="2635118"/>
            <a:ext cx="116903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20" dirty="0">
                <a:latin typeface="Calibri"/>
                <a:cs typeface="Calibri"/>
              </a:rPr>
              <a:t>Data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Extracts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89059" y="1654581"/>
            <a:ext cx="3910329" cy="3295015"/>
            <a:chOff x="3089059" y="1654581"/>
            <a:chExt cx="3910329" cy="3295015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89059" y="2572877"/>
              <a:ext cx="322325" cy="499963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129165" y="2591498"/>
              <a:ext cx="242570" cy="419734"/>
            </a:xfrm>
            <a:custGeom>
              <a:avLst/>
              <a:gdLst/>
              <a:ahLst/>
              <a:cxnLst/>
              <a:rect l="l" t="t" r="r" b="b"/>
              <a:pathLst>
                <a:path w="242570" h="419735">
                  <a:moveTo>
                    <a:pt x="121056" y="0"/>
                  </a:moveTo>
                  <a:lnTo>
                    <a:pt x="0" y="121056"/>
                  </a:lnTo>
                  <a:lnTo>
                    <a:pt x="60528" y="121056"/>
                  </a:lnTo>
                  <a:lnTo>
                    <a:pt x="60528" y="419735"/>
                  </a:lnTo>
                  <a:lnTo>
                    <a:pt x="181584" y="419735"/>
                  </a:lnTo>
                  <a:lnTo>
                    <a:pt x="181584" y="121056"/>
                  </a:lnTo>
                  <a:lnTo>
                    <a:pt x="242112" y="121056"/>
                  </a:lnTo>
                  <a:lnTo>
                    <a:pt x="121056" y="0"/>
                  </a:lnTo>
                  <a:close/>
                </a:path>
              </a:pathLst>
            </a:custGeom>
            <a:solidFill>
              <a:srgbClr val="F5A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55796" y="2565712"/>
              <a:ext cx="320893" cy="49853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95903" y="2584335"/>
              <a:ext cx="240665" cy="418465"/>
            </a:xfrm>
            <a:custGeom>
              <a:avLst/>
              <a:gdLst/>
              <a:ahLst/>
              <a:cxnLst/>
              <a:rect l="l" t="t" r="r" b="b"/>
              <a:pathLst>
                <a:path w="240664" h="418464">
                  <a:moveTo>
                    <a:pt x="120332" y="0"/>
                  </a:moveTo>
                  <a:lnTo>
                    <a:pt x="0" y="120332"/>
                  </a:lnTo>
                  <a:lnTo>
                    <a:pt x="60172" y="120332"/>
                  </a:lnTo>
                  <a:lnTo>
                    <a:pt x="60172" y="418312"/>
                  </a:lnTo>
                  <a:lnTo>
                    <a:pt x="180505" y="418312"/>
                  </a:lnTo>
                  <a:lnTo>
                    <a:pt x="180505" y="120332"/>
                  </a:lnTo>
                  <a:lnTo>
                    <a:pt x="240665" y="120332"/>
                  </a:lnTo>
                  <a:lnTo>
                    <a:pt x="120332" y="0"/>
                  </a:lnTo>
                  <a:close/>
                </a:path>
              </a:pathLst>
            </a:custGeom>
            <a:solidFill>
              <a:srgbClr val="F5A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22561" y="3728956"/>
              <a:ext cx="322325" cy="54007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362680" y="3747579"/>
              <a:ext cx="242570" cy="460375"/>
            </a:xfrm>
            <a:custGeom>
              <a:avLst/>
              <a:gdLst/>
              <a:ahLst/>
              <a:cxnLst/>
              <a:rect l="l" t="t" r="r" b="b"/>
              <a:pathLst>
                <a:path w="242570" h="460375">
                  <a:moveTo>
                    <a:pt x="121043" y="0"/>
                  </a:moveTo>
                  <a:lnTo>
                    <a:pt x="0" y="121043"/>
                  </a:lnTo>
                  <a:lnTo>
                    <a:pt x="60515" y="121043"/>
                  </a:lnTo>
                  <a:lnTo>
                    <a:pt x="60515" y="459841"/>
                  </a:lnTo>
                  <a:lnTo>
                    <a:pt x="181571" y="459841"/>
                  </a:lnTo>
                  <a:lnTo>
                    <a:pt x="181571" y="121043"/>
                  </a:lnTo>
                  <a:lnTo>
                    <a:pt x="242100" y="121043"/>
                  </a:lnTo>
                  <a:lnTo>
                    <a:pt x="121043" y="0"/>
                  </a:lnTo>
                  <a:close/>
                </a:path>
              </a:pathLst>
            </a:custGeom>
            <a:solidFill>
              <a:srgbClr val="F5A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1654581"/>
              <a:ext cx="190530" cy="2005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1998395"/>
              <a:ext cx="190530" cy="20055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2342220"/>
              <a:ext cx="190529" cy="20054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2686024"/>
              <a:ext cx="190530" cy="2005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3717467"/>
              <a:ext cx="190530" cy="20055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4061282"/>
              <a:ext cx="190530" cy="2005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4405096"/>
              <a:ext cx="190530" cy="20055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08444" y="4748910"/>
              <a:ext cx="190530" cy="20055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7118070" y="1553057"/>
            <a:ext cx="3934460" cy="1400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85495">
              <a:lnSpc>
                <a:spcPct val="100000"/>
              </a:lnSpc>
              <a:spcBef>
                <a:spcPts val="105"/>
              </a:spcBef>
            </a:pP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Contextual Authentication </a:t>
            </a:r>
            <a:r>
              <a:rPr sz="2250" b="1" i="1" spc="-49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Granular </a:t>
            </a: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Authorization </a:t>
            </a: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 Dynamic</a:t>
            </a:r>
            <a:r>
              <a:rPr sz="2250" b="1" i="1" spc="-2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Authorization</a:t>
            </a: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Service-to-service </a:t>
            </a: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Authentication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18070" y="3615944"/>
            <a:ext cx="3682365" cy="1400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API</a:t>
            </a:r>
            <a:r>
              <a:rPr sz="2250" b="1" i="1" spc="-4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Security</a:t>
            </a:r>
            <a:endParaRPr sz="22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Data </a:t>
            </a: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Filtering/ </a:t>
            </a: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Data </a:t>
            </a: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validation </a:t>
            </a:r>
            <a:r>
              <a:rPr sz="2250" b="1" i="1" spc="-49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Data</a:t>
            </a:r>
            <a:r>
              <a:rPr sz="2250" b="1" i="1" spc="-1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Virtualization</a:t>
            </a:r>
            <a:endParaRPr sz="2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Data</a:t>
            </a:r>
            <a:r>
              <a:rPr sz="2250" b="1" i="1" spc="-4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i="1" dirty="0">
                <a:solidFill>
                  <a:srgbClr val="550095"/>
                </a:solidFill>
                <a:latin typeface="Calibri"/>
                <a:cs typeface="Calibri"/>
              </a:rPr>
              <a:t>Masking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98D5A3-452B-9545-B875-7565968A5D06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19138"/>
            <a:ext cx="6559550" cy="89661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0"/>
              </a:lnSpc>
              <a:spcBef>
                <a:spcPts val="135"/>
              </a:spcBef>
            </a:pPr>
            <a:r>
              <a:rPr spc="15" dirty="0"/>
              <a:t>IAM</a:t>
            </a:r>
            <a:r>
              <a:rPr spc="10" dirty="0"/>
              <a:t> </a:t>
            </a:r>
            <a:r>
              <a:rPr spc="-10" dirty="0"/>
              <a:t>for</a:t>
            </a:r>
            <a:r>
              <a:rPr dirty="0"/>
              <a:t> </a:t>
            </a:r>
            <a:r>
              <a:rPr spc="10" dirty="0"/>
              <a:t>Big</a:t>
            </a:r>
            <a:r>
              <a:rPr spc="5" dirty="0"/>
              <a:t> </a:t>
            </a:r>
            <a:r>
              <a:rPr spc="-5" dirty="0"/>
              <a:t>Data</a:t>
            </a:r>
            <a:r>
              <a:rPr spc="15" dirty="0"/>
              <a:t> </a:t>
            </a:r>
            <a:r>
              <a:rPr spc="20" dirty="0"/>
              <a:t>&amp;</a:t>
            </a:r>
            <a:r>
              <a:rPr spc="5" dirty="0"/>
              <a:t> </a:t>
            </a:r>
            <a:r>
              <a:rPr spc="10" dirty="0"/>
              <a:t>BI </a:t>
            </a:r>
            <a:r>
              <a:rPr dirty="0"/>
              <a:t>Environments</a:t>
            </a:r>
          </a:p>
          <a:p>
            <a:pPr marL="12700">
              <a:lnSpc>
                <a:spcPts val="2900"/>
              </a:lnSpc>
            </a:pPr>
            <a:r>
              <a:rPr sz="2500" spc="5" dirty="0"/>
              <a:t>Existing</a:t>
            </a:r>
            <a:r>
              <a:rPr sz="2500" spc="-5" dirty="0"/>
              <a:t> </a:t>
            </a:r>
            <a:r>
              <a:rPr sz="2500" spc="20" dirty="0"/>
              <a:t>IAM</a:t>
            </a:r>
            <a:r>
              <a:rPr sz="2500" spc="25" dirty="0"/>
              <a:t> </a:t>
            </a:r>
            <a:r>
              <a:rPr sz="2500" spc="5" dirty="0"/>
              <a:t>tools</a:t>
            </a:r>
            <a:r>
              <a:rPr sz="2500" dirty="0"/>
              <a:t> </a:t>
            </a:r>
            <a:r>
              <a:rPr sz="2500" spc="20" dirty="0"/>
              <a:t>do</a:t>
            </a:r>
            <a:r>
              <a:rPr sz="2500" spc="10" dirty="0"/>
              <a:t> </a:t>
            </a:r>
            <a:r>
              <a:rPr sz="2500" spc="15" dirty="0"/>
              <a:t>not</a:t>
            </a:r>
            <a:r>
              <a:rPr sz="2500" spc="10" dirty="0"/>
              <a:t> </a:t>
            </a:r>
            <a:r>
              <a:rPr sz="2500" spc="15" dirty="0"/>
              <a:t>support</a:t>
            </a:r>
            <a:r>
              <a:rPr sz="2500" dirty="0"/>
              <a:t> </a:t>
            </a:r>
            <a:r>
              <a:rPr sz="2500" spc="15" dirty="0"/>
              <a:t>the </a:t>
            </a:r>
            <a:r>
              <a:rPr sz="2500" spc="10" dirty="0"/>
              <a:t>complexity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5947149" y="5999507"/>
            <a:ext cx="23495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15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13557" y="1048628"/>
            <a:ext cx="2580041" cy="1197620"/>
            <a:chOff x="1113557" y="1048628"/>
            <a:chExt cx="2580041" cy="11976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557" y="1048628"/>
              <a:ext cx="2580041" cy="11976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8671" y="1056685"/>
              <a:ext cx="2491740" cy="1109345"/>
            </a:xfrm>
            <a:custGeom>
              <a:avLst/>
              <a:gdLst/>
              <a:ahLst/>
              <a:cxnLst/>
              <a:rect l="l" t="t" r="r" b="b"/>
              <a:pathLst>
                <a:path w="2491740" h="1109345">
                  <a:moveTo>
                    <a:pt x="1245609" y="0"/>
                  </a:moveTo>
                  <a:lnTo>
                    <a:pt x="1169731" y="337"/>
                  </a:lnTo>
                  <a:lnTo>
                    <a:pt x="1095055" y="1336"/>
                  </a:lnTo>
                  <a:lnTo>
                    <a:pt x="1021712" y="2977"/>
                  </a:lnTo>
                  <a:lnTo>
                    <a:pt x="949831" y="5241"/>
                  </a:lnTo>
                  <a:lnTo>
                    <a:pt x="879544" y="8109"/>
                  </a:lnTo>
                  <a:lnTo>
                    <a:pt x="810980" y="11561"/>
                  </a:lnTo>
                  <a:lnTo>
                    <a:pt x="744269" y="15579"/>
                  </a:lnTo>
                  <a:lnTo>
                    <a:pt x="679543" y="20141"/>
                  </a:lnTo>
                  <a:lnTo>
                    <a:pt x="616931" y="25231"/>
                  </a:lnTo>
                  <a:lnTo>
                    <a:pt x="556563" y="30827"/>
                  </a:lnTo>
                  <a:lnTo>
                    <a:pt x="498570" y="36911"/>
                  </a:lnTo>
                  <a:lnTo>
                    <a:pt x="443083" y="43463"/>
                  </a:lnTo>
                  <a:lnTo>
                    <a:pt x="390231" y="50464"/>
                  </a:lnTo>
                  <a:lnTo>
                    <a:pt x="340145" y="57895"/>
                  </a:lnTo>
                  <a:lnTo>
                    <a:pt x="292955" y="65736"/>
                  </a:lnTo>
                  <a:lnTo>
                    <a:pt x="248791" y="73968"/>
                  </a:lnTo>
                  <a:lnTo>
                    <a:pt x="207784" y="82572"/>
                  </a:lnTo>
                  <a:lnTo>
                    <a:pt x="170064" y="91528"/>
                  </a:lnTo>
                  <a:lnTo>
                    <a:pt x="105006" y="110420"/>
                  </a:lnTo>
                  <a:lnTo>
                    <a:pt x="54660" y="130489"/>
                  </a:lnTo>
                  <a:lnTo>
                    <a:pt x="20068" y="151581"/>
                  </a:lnTo>
                  <a:lnTo>
                    <a:pt x="0" y="184797"/>
                  </a:lnTo>
                  <a:lnTo>
                    <a:pt x="0" y="924001"/>
                  </a:lnTo>
                  <a:lnTo>
                    <a:pt x="20068" y="957218"/>
                  </a:lnTo>
                  <a:lnTo>
                    <a:pt x="54660" y="978310"/>
                  </a:lnTo>
                  <a:lnTo>
                    <a:pt x="105006" y="998380"/>
                  </a:lnTo>
                  <a:lnTo>
                    <a:pt x="170064" y="1017273"/>
                  </a:lnTo>
                  <a:lnTo>
                    <a:pt x="207784" y="1026230"/>
                  </a:lnTo>
                  <a:lnTo>
                    <a:pt x="248791" y="1034834"/>
                  </a:lnTo>
                  <a:lnTo>
                    <a:pt x="292955" y="1043067"/>
                  </a:lnTo>
                  <a:lnTo>
                    <a:pt x="340145" y="1050909"/>
                  </a:lnTo>
                  <a:lnTo>
                    <a:pt x="390231" y="1058341"/>
                  </a:lnTo>
                  <a:lnTo>
                    <a:pt x="443083" y="1065342"/>
                  </a:lnTo>
                  <a:lnTo>
                    <a:pt x="498570" y="1071895"/>
                  </a:lnTo>
                  <a:lnTo>
                    <a:pt x="556563" y="1077980"/>
                  </a:lnTo>
                  <a:lnTo>
                    <a:pt x="616931" y="1083577"/>
                  </a:lnTo>
                  <a:lnTo>
                    <a:pt x="679543" y="1088666"/>
                  </a:lnTo>
                  <a:lnTo>
                    <a:pt x="744269" y="1093230"/>
                  </a:lnTo>
                  <a:lnTo>
                    <a:pt x="810980" y="1097248"/>
                  </a:lnTo>
                  <a:lnTo>
                    <a:pt x="879544" y="1100700"/>
                  </a:lnTo>
                  <a:lnTo>
                    <a:pt x="949831" y="1103569"/>
                  </a:lnTo>
                  <a:lnTo>
                    <a:pt x="1021712" y="1105833"/>
                  </a:lnTo>
                  <a:lnTo>
                    <a:pt x="1095055" y="1107475"/>
                  </a:lnTo>
                  <a:lnTo>
                    <a:pt x="1169731" y="1108474"/>
                  </a:lnTo>
                  <a:lnTo>
                    <a:pt x="1245609" y="1108811"/>
                  </a:lnTo>
                  <a:lnTo>
                    <a:pt x="1321489" y="1108474"/>
                  </a:lnTo>
                  <a:lnTo>
                    <a:pt x="1396166" y="1107475"/>
                  </a:lnTo>
                  <a:lnTo>
                    <a:pt x="1469510" y="1105833"/>
                  </a:lnTo>
                  <a:lnTo>
                    <a:pt x="1541391" y="1103569"/>
                  </a:lnTo>
                  <a:lnTo>
                    <a:pt x="1611680" y="1100700"/>
                  </a:lnTo>
                  <a:lnTo>
                    <a:pt x="1680244" y="1097248"/>
                  </a:lnTo>
                  <a:lnTo>
                    <a:pt x="1746955" y="1093230"/>
                  </a:lnTo>
                  <a:lnTo>
                    <a:pt x="1811682" y="1088666"/>
                  </a:lnTo>
                  <a:lnTo>
                    <a:pt x="1874295" y="1083577"/>
                  </a:lnTo>
                  <a:lnTo>
                    <a:pt x="1934663" y="1077980"/>
                  </a:lnTo>
                  <a:lnTo>
                    <a:pt x="1992656" y="1071895"/>
                  </a:lnTo>
                  <a:lnTo>
                    <a:pt x="2048143" y="1065342"/>
                  </a:lnTo>
                  <a:lnTo>
                    <a:pt x="2100995" y="1058341"/>
                  </a:lnTo>
                  <a:lnTo>
                    <a:pt x="2151082" y="1050909"/>
                  </a:lnTo>
                  <a:lnTo>
                    <a:pt x="2198272" y="1043067"/>
                  </a:lnTo>
                  <a:lnTo>
                    <a:pt x="2242435" y="1034834"/>
                  </a:lnTo>
                  <a:lnTo>
                    <a:pt x="2283442" y="1026230"/>
                  </a:lnTo>
                  <a:lnTo>
                    <a:pt x="2321162" y="1017273"/>
                  </a:lnTo>
                  <a:lnTo>
                    <a:pt x="2386219" y="998380"/>
                  </a:lnTo>
                  <a:lnTo>
                    <a:pt x="2436565" y="978310"/>
                  </a:lnTo>
                  <a:lnTo>
                    <a:pt x="2471157" y="957218"/>
                  </a:lnTo>
                  <a:lnTo>
                    <a:pt x="2491225" y="924001"/>
                  </a:lnTo>
                  <a:lnTo>
                    <a:pt x="2491225" y="184797"/>
                  </a:lnTo>
                  <a:lnTo>
                    <a:pt x="2471157" y="151581"/>
                  </a:lnTo>
                  <a:lnTo>
                    <a:pt x="2436565" y="130489"/>
                  </a:lnTo>
                  <a:lnTo>
                    <a:pt x="2386219" y="110420"/>
                  </a:lnTo>
                  <a:lnTo>
                    <a:pt x="2321162" y="91528"/>
                  </a:lnTo>
                  <a:lnTo>
                    <a:pt x="2283442" y="82572"/>
                  </a:lnTo>
                  <a:lnTo>
                    <a:pt x="2242435" y="73968"/>
                  </a:lnTo>
                  <a:lnTo>
                    <a:pt x="2198272" y="65736"/>
                  </a:lnTo>
                  <a:lnTo>
                    <a:pt x="2151082" y="57895"/>
                  </a:lnTo>
                  <a:lnTo>
                    <a:pt x="2100995" y="50464"/>
                  </a:lnTo>
                  <a:lnTo>
                    <a:pt x="2048143" y="43463"/>
                  </a:lnTo>
                  <a:lnTo>
                    <a:pt x="1992656" y="36911"/>
                  </a:lnTo>
                  <a:lnTo>
                    <a:pt x="1934663" y="30827"/>
                  </a:lnTo>
                  <a:lnTo>
                    <a:pt x="1874295" y="25231"/>
                  </a:lnTo>
                  <a:lnTo>
                    <a:pt x="1811682" y="20141"/>
                  </a:lnTo>
                  <a:lnTo>
                    <a:pt x="1746955" y="15579"/>
                  </a:lnTo>
                  <a:lnTo>
                    <a:pt x="1680244" y="11561"/>
                  </a:lnTo>
                  <a:lnTo>
                    <a:pt x="1611680" y="8109"/>
                  </a:lnTo>
                  <a:lnTo>
                    <a:pt x="1541391" y="5241"/>
                  </a:lnTo>
                  <a:lnTo>
                    <a:pt x="1469510" y="2977"/>
                  </a:lnTo>
                  <a:lnTo>
                    <a:pt x="1396166" y="1336"/>
                  </a:lnTo>
                  <a:lnTo>
                    <a:pt x="1321489" y="337"/>
                  </a:lnTo>
                  <a:lnTo>
                    <a:pt x="1245609" y="0"/>
                  </a:lnTo>
                  <a:close/>
                </a:path>
              </a:pathLst>
            </a:custGeom>
            <a:solidFill>
              <a:srgbClr val="F18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7966" y="1071549"/>
              <a:ext cx="2491740" cy="1109345"/>
            </a:xfrm>
            <a:custGeom>
              <a:avLst/>
              <a:gdLst/>
              <a:ahLst/>
              <a:cxnLst/>
              <a:rect l="l" t="t" r="r" b="b"/>
              <a:pathLst>
                <a:path w="2491740" h="1109345">
                  <a:moveTo>
                    <a:pt x="2491225" y="184797"/>
                  </a:moveTo>
                  <a:lnTo>
                    <a:pt x="2471157" y="218014"/>
                  </a:lnTo>
                  <a:lnTo>
                    <a:pt x="2436565" y="239107"/>
                  </a:lnTo>
                  <a:lnTo>
                    <a:pt x="2386219" y="259177"/>
                  </a:lnTo>
                  <a:lnTo>
                    <a:pt x="2321162" y="278070"/>
                  </a:lnTo>
                  <a:lnTo>
                    <a:pt x="2283442" y="287027"/>
                  </a:lnTo>
                  <a:lnTo>
                    <a:pt x="2242435" y="295631"/>
                  </a:lnTo>
                  <a:lnTo>
                    <a:pt x="2198272" y="303864"/>
                  </a:lnTo>
                  <a:lnTo>
                    <a:pt x="2151082" y="311706"/>
                  </a:lnTo>
                  <a:lnTo>
                    <a:pt x="2100995" y="319137"/>
                  </a:lnTo>
                  <a:lnTo>
                    <a:pt x="2048143" y="326139"/>
                  </a:lnTo>
                  <a:lnTo>
                    <a:pt x="1992656" y="332692"/>
                  </a:lnTo>
                  <a:lnTo>
                    <a:pt x="1934663" y="338776"/>
                  </a:lnTo>
                  <a:lnTo>
                    <a:pt x="1874295" y="344373"/>
                  </a:lnTo>
                  <a:lnTo>
                    <a:pt x="1811682" y="349463"/>
                  </a:lnTo>
                  <a:lnTo>
                    <a:pt x="1746955" y="354026"/>
                  </a:lnTo>
                  <a:lnTo>
                    <a:pt x="1680244" y="358044"/>
                  </a:lnTo>
                  <a:lnTo>
                    <a:pt x="1611680" y="361497"/>
                  </a:lnTo>
                  <a:lnTo>
                    <a:pt x="1541391" y="364365"/>
                  </a:lnTo>
                  <a:lnTo>
                    <a:pt x="1469510" y="366630"/>
                  </a:lnTo>
                  <a:lnTo>
                    <a:pt x="1396166" y="368271"/>
                  </a:lnTo>
                  <a:lnTo>
                    <a:pt x="1321489" y="369270"/>
                  </a:lnTo>
                  <a:lnTo>
                    <a:pt x="1245609" y="369608"/>
                  </a:lnTo>
                  <a:lnTo>
                    <a:pt x="1169731" y="369270"/>
                  </a:lnTo>
                  <a:lnTo>
                    <a:pt x="1095055" y="368271"/>
                  </a:lnTo>
                  <a:lnTo>
                    <a:pt x="1021712" y="366630"/>
                  </a:lnTo>
                  <a:lnTo>
                    <a:pt x="949831" y="364365"/>
                  </a:lnTo>
                  <a:lnTo>
                    <a:pt x="879544" y="361497"/>
                  </a:lnTo>
                  <a:lnTo>
                    <a:pt x="810980" y="358044"/>
                  </a:lnTo>
                  <a:lnTo>
                    <a:pt x="744269" y="354026"/>
                  </a:lnTo>
                  <a:lnTo>
                    <a:pt x="679543" y="349463"/>
                  </a:lnTo>
                  <a:lnTo>
                    <a:pt x="616931" y="344373"/>
                  </a:lnTo>
                  <a:lnTo>
                    <a:pt x="556563" y="338776"/>
                  </a:lnTo>
                  <a:lnTo>
                    <a:pt x="498570" y="332692"/>
                  </a:lnTo>
                  <a:lnTo>
                    <a:pt x="443083" y="326139"/>
                  </a:lnTo>
                  <a:lnTo>
                    <a:pt x="390231" y="319137"/>
                  </a:lnTo>
                  <a:lnTo>
                    <a:pt x="340145" y="311706"/>
                  </a:lnTo>
                  <a:lnTo>
                    <a:pt x="292955" y="303864"/>
                  </a:lnTo>
                  <a:lnTo>
                    <a:pt x="248791" y="295631"/>
                  </a:lnTo>
                  <a:lnTo>
                    <a:pt x="207784" y="287027"/>
                  </a:lnTo>
                  <a:lnTo>
                    <a:pt x="170064" y="278070"/>
                  </a:lnTo>
                  <a:lnTo>
                    <a:pt x="105006" y="259177"/>
                  </a:lnTo>
                  <a:lnTo>
                    <a:pt x="54660" y="239107"/>
                  </a:lnTo>
                  <a:lnTo>
                    <a:pt x="20068" y="218014"/>
                  </a:lnTo>
                  <a:lnTo>
                    <a:pt x="2273" y="196054"/>
                  </a:lnTo>
                  <a:lnTo>
                    <a:pt x="0" y="184797"/>
                  </a:lnTo>
                </a:path>
                <a:path w="2491740" h="1109345">
                  <a:moveTo>
                    <a:pt x="0" y="924001"/>
                  </a:moveTo>
                  <a:lnTo>
                    <a:pt x="0" y="184797"/>
                  </a:lnTo>
                  <a:lnTo>
                    <a:pt x="2273" y="173540"/>
                  </a:lnTo>
                  <a:lnTo>
                    <a:pt x="35330" y="140917"/>
                  </a:lnTo>
                  <a:lnTo>
                    <a:pt x="77929" y="120317"/>
                  </a:lnTo>
                  <a:lnTo>
                    <a:pt x="135761" y="100817"/>
                  </a:lnTo>
                  <a:lnTo>
                    <a:pt x="207784" y="82572"/>
                  </a:lnTo>
                  <a:lnTo>
                    <a:pt x="248791" y="73968"/>
                  </a:lnTo>
                  <a:lnTo>
                    <a:pt x="292955" y="65736"/>
                  </a:lnTo>
                  <a:lnTo>
                    <a:pt x="340145" y="57895"/>
                  </a:lnTo>
                  <a:lnTo>
                    <a:pt x="390231" y="50464"/>
                  </a:lnTo>
                  <a:lnTo>
                    <a:pt x="443083" y="43463"/>
                  </a:lnTo>
                  <a:lnTo>
                    <a:pt x="498570" y="36911"/>
                  </a:lnTo>
                  <a:lnTo>
                    <a:pt x="556563" y="30827"/>
                  </a:lnTo>
                  <a:lnTo>
                    <a:pt x="616931" y="25231"/>
                  </a:lnTo>
                  <a:lnTo>
                    <a:pt x="679543" y="20141"/>
                  </a:lnTo>
                  <a:lnTo>
                    <a:pt x="744269" y="15579"/>
                  </a:lnTo>
                  <a:lnTo>
                    <a:pt x="810980" y="11561"/>
                  </a:lnTo>
                  <a:lnTo>
                    <a:pt x="879544" y="8109"/>
                  </a:lnTo>
                  <a:lnTo>
                    <a:pt x="949831" y="5241"/>
                  </a:lnTo>
                  <a:lnTo>
                    <a:pt x="1021712" y="2977"/>
                  </a:lnTo>
                  <a:lnTo>
                    <a:pt x="1095055" y="1336"/>
                  </a:lnTo>
                  <a:lnTo>
                    <a:pt x="1169731" y="337"/>
                  </a:lnTo>
                  <a:lnTo>
                    <a:pt x="1245609" y="0"/>
                  </a:lnTo>
                  <a:lnTo>
                    <a:pt x="1321489" y="337"/>
                  </a:lnTo>
                  <a:lnTo>
                    <a:pt x="1396166" y="1336"/>
                  </a:lnTo>
                  <a:lnTo>
                    <a:pt x="1469510" y="2977"/>
                  </a:lnTo>
                  <a:lnTo>
                    <a:pt x="1541391" y="5241"/>
                  </a:lnTo>
                  <a:lnTo>
                    <a:pt x="1611680" y="8109"/>
                  </a:lnTo>
                  <a:lnTo>
                    <a:pt x="1680244" y="11561"/>
                  </a:lnTo>
                  <a:lnTo>
                    <a:pt x="1746955" y="15579"/>
                  </a:lnTo>
                  <a:lnTo>
                    <a:pt x="1811682" y="20141"/>
                  </a:lnTo>
                  <a:lnTo>
                    <a:pt x="1874295" y="25231"/>
                  </a:lnTo>
                  <a:lnTo>
                    <a:pt x="1934663" y="30827"/>
                  </a:lnTo>
                  <a:lnTo>
                    <a:pt x="1992656" y="36911"/>
                  </a:lnTo>
                  <a:lnTo>
                    <a:pt x="2048143" y="43463"/>
                  </a:lnTo>
                  <a:lnTo>
                    <a:pt x="2100995" y="50464"/>
                  </a:lnTo>
                  <a:lnTo>
                    <a:pt x="2151082" y="57895"/>
                  </a:lnTo>
                  <a:lnTo>
                    <a:pt x="2198272" y="65736"/>
                  </a:lnTo>
                  <a:lnTo>
                    <a:pt x="2242435" y="73968"/>
                  </a:lnTo>
                  <a:lnTo>
                    <a:pt x="2283442" y="82572"/>
                  </a:lnTo>
                  <a:lnTo>
                    <a:pt x="2321162" y="91528"/>
                  </a:lnTo>
                  <a:lnTo>
                    <a:pt x="2386219" y="110420"/>
                  </a:lnTo>
                  <a:lnTo>
                    <a:pt x="2436565" y="130489"/>
                  </a:lnTo>
                  <a:lnTo>
                    <a:pt x="2471157" y="151581"/>
                  </a:lnTo>
                  <a:lnTo>
                    <a:pt x="2491225" y="184797"/>
                  </a:lnTo>
                  <a:lnTo>
                    <a:pt x="2491225" y="924001"/>
                  </a:lnTo>
                  <a:lnTo>
                    <a:pt x="2471157" y="957217"/>
                  </a:lnTo>
                  <a:lnTo>
                    <a:pt x="2436565" y="978309"/>
                  </a:lnTo>
                  <a:lnTo>
                    <a:pt x="2386219" y="998378"/>
                  </a:lnTo>
                  <a:lnTo>
                    <a:pt x="2321162" y="1017270"/>
                  </a:lnTo>
                  <a:lnTo>
                    <a:pt x="2283442" y="1026226"/>
                  </a:lnTo>
                  <a:lnTo>
                    <a:pt x="2242435" y="1034830"/>
                  </a:lnTo>
                  <a:lnTo>
                    <a:pt x="2198272" y="1043062"/>
                  </a:lnTo>
                  <a:lnTo>
                    <a:pt x="2151082" y="1050903"/>
                  </a:lnTo>
                  <a:lnTo>
                    <a:pt x="2100995" y="1058334"/>
                  </a:lnTo>
                  <a:lnTo>
                    <a:pt x="2048143" y="1065335"/>
                  </a:lnTo>
                  <a:lnTo>
                    <a:pt x="1992656" y="1071887"/>
                  </a:lnTo>
                  <a:lnTo>
                    <a:pt x="1934663" y="1077971"/>
                  </a:lnTo>
                  <a:lnTo>
                    <a:pt x="1874295" y="1083567"/>
                  </a:lnTo>
                  <a:lnTo>
                    <a:pt x="1811682" y="1088656"/>
                  </a:lnTo>
                  <a:lnTo>
                    <a:pt x="1746955" y="1093219"/>
                  </a:lnTo>
                  <a:lnTo>
                    <a:pt x="1680244" y="1097237"/>
                  </a:lnTo>
                  <a:lnTo>
                    <a:pt x="1611680" y="1100689"/>
                  </a:lnTo>
                  <a:lnTo>
                    <a:pt x="1541391" y="1103557"/>
                  </a:lnTo>
                  <a:lnTo>
                    <a:pt x="1469510" y="1105821"/>
                  </a:lnTo>
                  <a:lnTo>
                    <a:pt x="1396166" y="1107462"/>
                  </a:lnTo>
                  <a:lnTo>
                    <a:pt x="1321489" y="1108461"/>
                  </a:lnTo>
                  <a:lnTo>
                    <a:pt x="1245609" y="1108798"/>
                  </a:lnTo>
                  <a:lnTo>
                    <a:pt x="1169731" y="1108461"/>
                  </a:lnTo>
                  <a:lnTo>
                    <a:pt x="1095055" y="1107462"/>
                  </a:lnTo>
                  <a:lnTo>
                    <a:pt x="1021712" y="1105821"/>
                  </a:lnTo>
                  <a:lnTo>
                    <a:pt x="949831" y="1103557"/>
                  </a:lnTo>
                  <a:lnTo>
                    <a:pt x="879544" y="1100689"/>
                  </a:lnTo>
                  <a:lnTo>
                    <a:pt x="810980" y="1097237"/>
                  </a:lnTo>
                  <a:lnTo>
                    <a:pt x="744269" y="1093219"/>
                  </a:lnTo>
                  <a:lnTo>
                    <a:pt x="679543" y="1088656"/>
                  </a:lnTo>
                  <a:lnTo>
                    <a:pt x="616931" y="1083567"/>
                  </a:lnTo>
                  <a:lnTo>
                    <a:pt x="556563" y="1077971"/>
                  </a:lnTo>
                  <a:lnTo>
                    <a:pt x="498570" y="1071887"/>
                  </a:lnTo>
                  <a:lnTo>
                    <a:pt x="443083" y="1065335"/>
                  </a:lnTo>
                  <a:lnTo>
                    <a:pt x="390231" y="1058334"/>
                  </a:lnTo>
                  <a:lnTo>
                    <a:pt x="340145" y="1050903"/>
                  </a:lnTo>
                  <a:lnTo>
                    <a:pt x="292955" y="1043062"/>
                  </a:lnTo>
                  <a:lnTo>
                    <a:pt x="248791" y="1034830"/>
                  </a:lnTo>
                  <a:lnTo>
                    <a:pt x="207784" y="1026226"/>
                  </a:lnTo>
                  <a:lnTo>
                    <a:pt x="170064" y="1017270"/>
                  </a:lnTo>
                  <a:lnTo>
                    <a:pt x="105006" y="998378"/>
                  </a:lnTo>
                  <a:lnTo>
                    <a:pt x="54660" y="978309"/>
                  </a:lnTo>
                  <a:lnTo>
                    <a:pt x="20068" y="957217"/>
                  </a:lnTo>
                  <a:lnTo>
                    <a:pt x="0" y="924001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80083" y="1471046"/>
            <a:ext cx="2077085" cy="599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04215" marR="5080" indent="-692150">
              <a:lnSpc>
                <a:spcPct val="101699"/>
              </a:lnSpc>
              <a:spcBef>
                <a:spcPts val="95"/>
              </a:spcBef>
            </a:pPr>
            <a:r>
              <a:rPr sz="1850" b="1" spc="10" dirty="0">
                <a:solidFill>
                  <a:srgbClr val="550095"/>
                </a:solidFill>
                <a:latin typeface="Calibri"/>
                <a:cs typeface="Calibri"/>
              </a:rPr>
              <a:t>Identity</a:t>
            </a:r>
            <a:r>
              <a:rPr sz="1850" b="1" spc="-5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Provisioning </a:t>
            </a:r>
            <a:r>
              <a:rPr sz="1850" b="1" spc="-40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550095"/>
                </a:solidFill>
                <a:latin typeface="Calibri"/>
                <a:cs typeface="Calibri"/>
              </a:rPr>
              <a:t>Engine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0303" y="1047198"/>
            <a:ext cx="3007360" cy="1136015"/>
            <a:chOff x="4560303" y="1047198"/>
            <a:chExt cx="3007360" cy="113601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60303" y="1047198"/>
              <a:ext cx="3006928" cy="113602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04702" y="1070114"/>
              <a:ext cx="2918460" cy="1047750"/>
            </a:xfrm>
            <a:custGeom>
              <a:avLst/>
              <a:gdLst/>
              <a:ahLst/>
              <a:cxnLst/>
              <a:rect l="l" t="t" r="r" b="b"/>
              <a:pathLst>
                <a:path w="2918459" h="1047750">
                  <a:moveTo>
                    <a:pt x="1459064" y="0"/>
                  </a:moveTo>
                  <a:lnTo>
                    <a:pt x="1381575" y="241"/>
                  </a:lnTo>
                  <a:lnTo>
                    <a:pt x="1305140" y="959"/>
                  </a:lnTo>
                  <a:lnTo>
                    <a:pt x="1229858" y="2141"/>
                  </a:lnTo>
                  <a:lnTo>
                    <a:pt x="1155832" y="3774"/>
                  </a:lnTo>
                  <a:lnTo>
                    <a:pt x="1083162" y="5848"/>
                  </a:lnTo>
                  <a:lnTo>
                    <a:pt x="1011948" y="8348"/>
                  </a:lnTo>
                  <a:lnTo>
                    <a:pt x="942292" y="11265"/>
                  </a:lnTo>
                  <a:lnTo>
                    <a:pt x="874294" y="14584"/>
                  </a:lnTo>
                  <a:lnTo>
                    <a:pt x="808055" y="18296"/>
                  </a:lnTo>
                  <a:lnTo>
                    <a:pt x="743677" y="22386"/>
                  </a:lnTo>
                  <a:lnTo>
                    <a:pt x="681260" y="26844"/>
                  </a:lnTo>
                  <a:lnTo>
                    <a:pt x="620904" y="31657"/>
                  </a:lnTo>
                  <a:lnTo>
                    <a:pt x="562711" y="36813"/>
                  </a:lnTo>
                  <a:lnTo>
                    <a:pt x="506781" y="42300"/>
                  </a:lnTo>
                  <a:lnTo>
                    <a:pt x="453216" y="48106"/>
                  </a:lnTo>
                  <a:lnTo>
                    <a:pt x="402116" y="54219"/>
                  </a:lnTo>
                  <a:lnTo>
                    <a:pt x="353581" y="60627"/>
                  </a:lnTo>
                  <a:lnTo>
                    <a:pt x="307714" y="67318"/>
                  </a:lnTo>
                  <a:lnTo>
                    <a:pt x="264614" y="74279"/>
                  </a:lnTo>
                  <a:lnTo>
                    <a:pt x="224383" y="81499"/>
                  </a:lnTo>
                  <a:lnTo>
                    <a:pt x="152929" y="96666"/>
                  </a:lnTo>
                  <a:lnTo>
                    <a:pt x="94160" y="112723"/>
                  </a:lnTo>
                  <a:lnTo>
                    <a:pt x="48881" y="129574"/>
                  </a:lnTo>
                  <a:lnTo>
                    <a:pt x="8022" y="156125"/>
                  </a:lnTo>
                  <a:lnTo>
                    <a:pt x="0" y="174536"/>
                  </a:lnTo>
                  <a:lnTo>
                    <a:pt x="0" y="872667"/>
                  </a:lnTo>
                  <a:lnTo>
                    <a:pt x="31552" y="908941"/>
                  </a:lnTo>
                  <a:lnTo>
                    <a:pt x="69783" y="926152"/>
                  </a:lnTo>
                  <a:lnTo>
                    <a:pt x="121909" y="942619"/>
                  </a:lnTo>
                  <a:lnTo>
                    <a:pt x="187121" y="958243"/>
                  </a:lnTo>
                  <a:lnTo>
                    <a:pt x="264614" y="972930"/>
                  </a:lnTo>
                  <a:lnTo>
                    <a:pt x="307714" y="979891"/>
                  </a:lnTo>
                  <a:lnTo>
                    <a:pt x="353581" y="986581"/>
                  </a:lnTo>
                  <a:lnTo>
                    <a:pt x="402116" y="992989"/>
                  </a:lnTo>
                  <a:lnTo>
                    <a:pt x="453216" y="999101"/>
                  </a:lnTo>
                  <a:lnTo>
                    <a:pt x="506781" y="1004907"/>
                  </a:lnTo>
                  <a:lnTo>
                    <a:pt x="562711" y="1010394"/>
                  </a:lnTo>
                  <a:lnTo>
                    <a:pt x="620904" y="1015550"/>
                  </a:lnTo>
                  <a:lnTo>
                    <a:pt x="681260" y="1020362"/>
                  </a:lnTo>
                  <a:lnTo>
                    <a:pt x="743677" y="1024820"/>
                  </a:lnTo>
                  <a:lnTo>
                    <a:pt x="808055" y="1028910"/>
                  </a:lnTo>
                  <a:lnTo>
                    <a:pt x="874294" y="1032620"/>
                  </a:lnTo>
                  <a:lnTo>
                    <a:pt x="942292" y="1035940"/>
                  </a:lnTo>
                  <a:lnTo>
                    <a:pt x="1011948" y="1038856"/>
                  </a:lnTo>
                  <a:lnTo>
                    <a:pt x="1083162" y="1041356"/>
                  </a:lnTo>
                  <a:lnTo>
                    <a:pt x="1155832" y="1043429"/>
                  </a:lnTo>
                  <a:lnTo>
                    <a:pt x="1229858" y="1045062"/>
                  </a:lnTo>
                  <a:lnTo>
                    <a:pt x="1305140" y="1046244"/>
                  </a:lnTo>
                  <a:lnTo>
                    <a:pt x="1381575" y="1046961"/>
                  </a:lnTo>
                  <a:lnTo>
                    <a:pt x="1459064" y="1047203"/>
                  </a:lnTo>
                  <a:lnTo>
                    <a:pt x="1536553" y="1046961"/>
                  </a:lnTo>
                  <a:lnTo>
                    <a:pt x="1612989" y="1046244"/>
                  </a:lnTo>
                  <a:lnTo>
                    <a:pt x="1688271" y="1045062"/>
                  </a:lnTo>
                  <a:lnTo>
                    <a:pt x="1762297" y="1043429"/>
                  </a:lnTo>
                  <a:lnTo>
                    <a:pt x="1834967" y="1041356"/>
                  </a:lnTo>
                  <a:lnTo>
                    <a:pt x="1906181" y="1038856"/>
                  </a:lnTo>
                  <a:lnTo>
                    <a:pt x="1975837" y="1035940"/>
                  </a:lnTo>
                  <a:lnTo>
                    <a:pt x="2043835" y="1032620"/>
                  </a:lnTo>
                  <a:lnTo>
                    <a:pt x="2110073" y="1028910"/>
                  </a:lnTo>
                  <a:lnTo>
                    <a:pt x="2174452" y="1024820"/>
                  </a:lnTo>
                  <a:lnTo>
                    <a:pt x="2236869" y="1020362"/>
                  </a:lnTo>
                  <a:lnTo>
                    <a:pt x="2297225" y="1015550"/>
                  </a:lnTo>
                  <a:lnTo>
                    <a:pt x="2355418" y="1010394"/>
                  </a:lnTo>
                  <a:lnTo>
                    <a:pt x="2411348" y="1004907"/>
                  </a:lnTo>
                  <a:lnTo>
                    <a:pt x="2464913" y="999101"/>
                  </a:lnTo>
                  <a:lnTo>
                    <a:pt x="2516013" y="992989"/>
                  </a:lnTo>
                  <a:lnTo>
                    <a:pt x="2564547" y="986581"/>
                  </a:lnTo>
                  <a:lnTo>
                    <a:pt x="2610415" y="979891"/>
                  </a:lnTo>
                  <a:lnTo>
                    <a:pt x="2653515" y="972930"/>
                  </a:lnTo>
                  <a:lnTo>
                    <a:pt x="2693746" y="965710"/>
                  </a:lnTo>
                  <a:lnTo>
                    <a:pt x="2765200" y="950542"/>
                  </a:lnTo>
                  <a:lnTo>
                    <a:pt x="2823969" y="934485"/>
                  </a:lnTo>
                  <a:lnTo>
                    <a:pt x="2869248" y="917633"/>
                  </a:lnTo>
                  <a:lnTo>
                    <a:pt x="2910107" y="891080"/>
                  </a:lnTo>
                  <a:lnTo>
                    <a:pt x="2918129" y="872667"/>
                  </a:lnTo>
                  <a:lnTo>
                    <a:pt x="2918129" y="174536"/>
                  </a:lnTo>
                  <a:lnTo>
                    <a:pt x="2886576" y="138266"/>
                  </a:lnTo>
                  <a:lnTo>
                    <a:pt x="2848345" y="121056"/>
                  </a:lnTo>
                  <a:lnTo>
                    <a:pt x="2796220" y="104590"/>
                  </a:lnTo>
                  <a:lnTo>
                    <a:pt x="2731008" y="88965"/>
                  </a:lnTo>
                  <a:lnTo>
                    <a:pt x="2653515" y="74279"/>
                  </a:lnTo>
                  <a:lnTo>
                    <a:pt x="2610415" y="67318"/>
                  </a:lnTo>
                  <a:lnTo>
                    <a:pt x="2564547" y="60627"/>
                  </a:lnTo>
                  <a:lnTo>
                    <a:pt x="2516013" y="54219"/>
                  </a:lnTo>
                  <a:lnTo>
                    <a:pt x="2464913" y="48106"/>
                  </a:lnTo>
                  <a:lnTo>
                    <a:pt x="2411348" y="42300"/>
                  </a:lnTo>
                  <a:lnTo>
                    <a:pt x="2355418" y="36813"/>
                  </a:lnTo>
                  <a:lnTo>
                    <a:pt x="2297225" y="31657"/>
                  </a:lnTo>
                  <a:lnTo>
                    <a:pt x="2236869" y="26844"/>
                  </a:lnTo>
                  <a:lnTo>
                    <a:pt x="2174452" y="22386"/>
                  </a:lnTo>
                  <a:lnTo>
                    <a:pt x="2110073" y="18296"/>
                  </a:lnTo>
                  <a:lnTo>
                    <a:pt x="2043835" y="14584"/>
                  </a:lnTo>
                  <a:lnTo>
                    <a:pt x="1975837" y="11265"/>
                  </a:lnTo>
                  <a:lnTo>
                    <a:pt x="1906181" y="8348"/>
                  </a:lnTo>
                  <a:lnTo>
                    <a:pt x="1834967" y="5848"/>
                  </a:lnTo>
                  <a:lnTo>
                    <a:pt x="1762297" y="3774"/>
                  </a:lnTo>
                  <a:lnTo>
                    <a:pt x="1688271" y="2141"/>
                  </a:lnTo>
                  <a:lnTo>
                    <a:pt x="1612989" y="959"/>
                  </a:lnTo>
                  <a:lnTo>
                    <a:pt x="1536553" y="241"/>
                  </a:lnTo>
                  <a:lnTo>
                    <a:pt x="1459064" y="0"/>
                  </a:lnTo>
                  <a:close/>
                </a:path>
              </a:pathLst>
            </a:custGeom>
            <a:solidFill>
              <a:srgbClr val="F18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04702" y="1070114"/>
              <a:ext cx="2918460" cy="1047750"/>
            </a:xfrm>
            <a:custGeom>
              <a:avLst/>
              <a:gdLst/>
              <a:ahLst/>
              <a:cxnLst/>
              <a:rect l="l" t="t" r="r" b="b"/>
              <a:pathLst>
                <a:path w="2918459" h="1047750">
                  <a:moveTo>
                    <a:pt x="2918129" y="174536"/>
                  </a:moveTo>
                  <a:lnTo>
                    <a:pt x="2886576" y="210809"/>
                  </a:lnTo>
                  <a:lnTo>
                    <a:pt x="2848345" y="228020"/>
                  </a:lnTo>
                  <a:lnTo>
                    <a:pt x="2796220" y="244487"/>
                  </a:lnTo>
                  <a:lnTo>
                    <a:pt x="2731008" y="260112"/>
                  </a:lnTo>
                  <a:lnTo>
                    <a:pt x="2653515" y="274798"/>
                  </a:lnTo>
                  <a:lnTo>
                    <a:pt x="2610415" y="281759"/>
                  </a:lnTo>
                  <a:lnTo>
                    <a:pt x="2564547" y="288449"/>
                  </a:lnTo>
                  <a:lnTo>
                    <a:pt x="2516013" y="294857"/>
                  </a:lnTo>
                  <a:lnTo>
                    <a:pt x="2464913" y="300970"/>
                  </a:lnTo>
                  <a:lnTo>
                    <a:pt x="2411348" y="306776"/>
                  </a:lnTo>
                  <a:lnTo>
                    <a:pt x="2355418" y="312262"/>
                  </a:lnTo>
                  <a:lnTo>
                    <a:pt x="2297225" y="317418"/>
                  </a:lnTo>
                  <a:lnTo>
                    <a:pt x="2236869" y="322230"/>
                  </a:lnTo>
                  <a:lnTo>
                    <a:pt x="2174452" y="326688"/>
                  </a:lnTo>
                  <a:lnTo>
                    <a:pt x="2110073" y="330778"/>
                  </a:lnTo>
                  <a:lnTo>
                    <a:pt x="2043835" y="334489"/>
                  </a:lnTo>
                  <a:lnTo>
                    <a:pt x="1975837" y="337808"/>
                  </a:lnTo>
                  <a:lnTo>
                    <a:pt x="1906181" y="340724"/>
                  </a:lnTo>
                  <a:lnTo>
                    <a:pt x="1834967" y="343224"/>
                  </a:lnTo>
                  <a:lnTo>
                    <a:pt x="1762297" y="345297"/>
                  </a:lnTo>
                  <a:lnTo>
                    <a:pt x="1688271" y="346930"/>
                  </a:lnTo>
                  <a:lnTo>
                    <a:pt x="1612989" y="348112"/>
                  </a:lnTo>
                  <a:lnTo>
                    <a:pt x="1536553" y="348830"/>
                  </a:lnTo>
                  <a:lnTo>
                    <a:pt x="1459064" y="349072"/>
                  </a:lnTo>
                  <a:lnTo>
                    <a:pt x="1381575" y="348830"/>
                  </a:lnTo>
                  <a:lnTo>
                    <a:pt x="1305140" y="348112"/>
                  </a:lnTo>
                  <a:lnTo>
                    <a:pt x="1229858" y="346930"/>
                  </a:lnTo>
                  <a:lnTo>
                    <a:pt x="1155832" y="345297"/>
                  </a:lnTo>
                  <a:lnTo>
                    <a:pt x="1083162" y="343224"/>
                  </a:lnTo>
                  <a:lnTo>
                    <a:pt x="1011948" y="340724"/>
                  </a:lnTo>
                  <a:lnTo>
                    <a:pt x="942292" y="337808"/>
                  </a:lnTo>
                  <a:lnTo>
                    <a:pt x="874294" y="334489"/>
                  </a:lnTo>
                  <a:lnTo>
                    <a:pt x="808055" y="330778"/>
                  </a:lnTo>
                  <a:lnTo>
                    <a:pt x="743677" y="326688"/>
                  </a:lnTo>
                  <a:lnTo>
                    <a:pt x="681260" y="322230"/>
                  </a:lnTo>
                  <a:lnTo>
                    <a:pt x="620904" y="317418"/>
                  </a:lnTo>
                  <a:lnTo>
                    <a:pt x="562711" y="312262"/>
                  </a:lnTo>
                  <a:lnTo>
                    <a:pt x="506781" y="306776"/>
                  </a:lnTo>
                  <a:lnTo>
                    <a:pt x="453216" y="300970"/>
                  </a:lnTo>
                  <a:lnTo>
                    <a:pt x="402116" y="294857"/>
                  </a:lnTo>
                  <a:lnTo>
                    <a:pt x="353581" y="288449"/>
                  </a:lnTo>
                  <a:lnTo>
                    <a:pt x="307714" y="281759"/>
                  </a:lnTo>
                  <a:lnTo>
                    <a:pt x="264614" y="274798"/>
                  </a:lnTo>
                  <a:lnTo>
                    <a:pt x="224383" y="267578"/>
                  </a:lnTo>
                  <a:lnTo>
                    <a:pt x="152929" y="252410"/>
                  </a:lnTo>
                  <a:lnTo>
                    <a:pt x="94160" y="236353"/>
                  </a:lnTo>
                  <a:lnTo>
                    <a:pt x="48881" y="219502"/>
                  </a:lnTo>
                  <a:lnTo>
                    <a:pt x="8022" y="192948"/>
                  </a:lnTo>
                  <a:lnTo>
                    <a:pt x="2022" y="183805"/>
                  </a:lnTo>
                  <a:lnTo>
                    <a:pt x="0" y="174536"/>
                  </a:lnTo>
                </a:path>
                <a:path w="2918459" h="1047750">
                  <a:moveTo>
                    <a:pt x="0" y="174536"/>
                  </a:moveTo>
                  <a:lnTo>
                    <a:pt x="31552" y="138262"/>
                  </a:lnTo>
                  <a:lnTo>
                    <a:pt x="69783" y="121051"/>
                  </a:lnTo>
                  <a:lnTo>
                    <a:pt x="121909" y="104584"/>
                  </a:lnTo>
                  <a:lnTo>
                    <a:pt x="187121" y="88960"/>
                  </a:lnTo>
                  <a:lnTo>
                    <a:pt x="264614" y="74273"/>
                  </a:lnTo>
                  <a:lnTo>
                    <a:pt x="307714" y="67312"/>
                  </a:lnTo>
                  <a:lnTo>
                    <a:pt x="353581" y="60622"/>
                  </a:lnTo>
                  <a:lnTo>
                    <a:pt x="402116" y="54214"/>
                  </a:lnTo>
                  <a:lnTo>
                    <a:pt x="453216" y="48101"/>
                  </a:lnTo>
                  <a:lnTo>
                    <a:pt x="506781" y="42296"/>
                  </a:lnTo>
                  <a:lnTo>
                    <a:pt x="562711" y="36809"/>
                  </a:lnTo>
                  <a:lnTo>
                    <a:pt x="620904" y="31653"/>
                  </a:lnTo>
                  <a:lnTo>
                    <a:pt x="681260" y="26841"/>
                  </a:lnTo>
                  <a:lnTo>
                    <a:pt x="743677" y="22383"/>
                  </a:lnTo>
                  <a:lnTo>
                    <a:pt x="808055" y="18293"/>
                  </a:lnTo>
                  <a:lnTo>
                    <a:pt x="874294" y="14583"/>
                  </a:lnTo>
                  <a:lnTo>
                    <a:pt x="942292" y="11263"/>
                  </a:lnTo>
                  <a:lnTo>
                    <a:pt x="1011948" y="8347"/>
                  </a:lnTo>
                  <a:lnTo>
                    <a:pt x="1083162" y="5847"/>
                  </a:lnTo>
                  <a:lnTo>
                    <a:pt x="1155832" y="3774"/>
                  </a:lnTo>
                  <a:lnTo>
                    <a:pt x="1229858" y="2141"/>
                  </a:lnTo>
                  <a:lnTo>
                    <a:pt x="1305140" y="959"/>
                  </a:lnTo>
                  <a:lnTo>
                    <a:pt x="1381575" y="241"/>
                  </a:lnTo>
                  <a:lnTo>
                    <a:pt x="1459064" y="0"/>
                  </a:lnTo>
                  <a:lnTo>
                    <a:pt x="1536553" y="241"/>
                  </a:lnTo>
                  <a:lnTo>
                    <a:pt x="1612989" y="959"/>
                  </a:lnTo>
                  <a:lnTo>
                    <a:pt x="1688271" y="2141"/>
                  </a:lnTo>
                  <a:lnTo>
                    <a:pt x="1762297" y="3774"/>
                  </a:lnTo>
                  <a:lnTo>
                    <a:pt x="1834967" y="5847"/>
                  </a:lnTo>
                  <a:lnTo>
                    <a:pt x="1906181" y="8347"/>
                  </a:lnTo>
                  <a:lnTo>
                    <a:pt x="1975837" y="11263"/>
                  </a:lnTo>
                  <a:lnTo>
                    <a:pt x="2043835" y="14583"/>
                  </a:lnTo>
                  <a:lnTo>
                    <a:pt x="2110073" y="18293"/>
                  </a:lnTo>
                  <a:lnTo>
                    <a:pt x="2174452" y="22383"/>
                  </a:lnTo>
                  <a:lnTo>
                    <a:pt x="2236869" y="26841"/>
                  </a:lnTo>
                  <a:lnTo>
                    <a:pt x="2297225" y="31653"/>
                  </a:lnTo>
                  <a:lnTo>
                    <a:pt x="2355418" y="36809"/>
                  </a:lnTo>
                  <a:lnTo>
                    <a:pt x="2411348" y="42296"/>
                  </a:lnTo>
                  <a:lnTo>
                    <a:pt x="2464913" y="48101"/>
                  </a:lnTo>
                  <a:lnTo>
                    <a:pt x="2516013" y="54214"/>
                  </a:lnTo>
                  <a:lnTo>
                    <a:pt x="2564547" y="60622"/>
                  </a:lnTo>
                  <a:lnTo>
                    <a:pt x="2610415" y="67312"/>
                  </a:lnTo>
                  <a:lnTo>
                    <a:pt x="2653515" y="74273"/>
                  </a:lnTo>
                  <a:lnTo>
                    <a:pt x="2693746" y="81493"/>
                  </a:lnTo>
                  <a:lnTo>
                    <a:pt x="2765200" y="96661"/>
                  </a:lnTo>
                  <a:lnTo>
                    <a:pt x="2823969" y="112718"/>
                  </a:lnTo>
                  <a:lnTo>
                    <a:pt x="2869248" y="129569"/>
                  </a:lnTo>
                  <a:lnTo>
                    <a:pt x="2910107" y="156123"/>
                  </a:lnTo>
                  <a:lnTo>
                    <a:pt x="2918129" y="174536"/>
                  </a:lnTo>
                  <a:lnTo>
                    <a:pt x="2918129" y="872667"/>
                  </a:lnTo>
                  <a:lnTo>
                    <a:pt x="2886576" y="908941"/>
                  </a:lnTo>
                  <a:lnTo>
                    <a:pt x="2848345" y="926152"/>
                  </a:lnTo>
                  <a:lnTo>
                    <a:pt x="2796220" y="942619"/>
                  </a:lnTo>
                  <a:lnTo>
                    <a:pt x="2731008" y="958243"/>
                  </a:lnTo>
                  <a:lnTo>
                    <a:pt x="2653515" y="972930"/>
                  </a:lnTo>
                  <a:lnTo>
                    <a:pt x="2610415" y="979891"/>
                  </a:lnTo>
                  <a:lnTo>
                    <a:pt x="2564547" y="986581"/>
                  </a:lnTo>
                  <a:lnTo>
                    <a:pt x="2516013" y="992989"/>
                  </a:lnTo>
                  <a:lnTo>
                    <a:pt x="2464913" y="999101"/>
                  </a:lnTo>
                  <a:lnTo>
                    <a:pt x="2411348" y="1004907"/>
                  </a:lnTo>
                  <a:lnTo>
                    <a:pt x="2355418" y="1010394"/>
                  </a:lnTo>
                  <a:lnTo>
                    <a:pt x="2297225" y="1015550"/>
                  </a:lnTo>
                  <a:lnTo>
                    <a:pt x="2236869" y="1020362"/>
                  </a:lnTo>
                  <a:lnTo>
                    <a:pt x="2174452" y="1024820"/>
                  </a:lnTo>
                  <a:lnTo>
                    <a:pt x="2110073" y="1028910"/>
                  </a:lnTo>
                  <a:lnTo>
                    <a:pt x="2043835" y="1032620"/>
                  </a:lnTo>
                  <a:lnTo>
                    <a:pt x="1975837" y="1035940"/>
                  </a:lnTo>
                  <a:lnTo>
                    <a:pt x="1906181" y="1038856"/>
                  </a:lnTo>
                  <a:lnTo>
                    <a:pt x="1834967" y="1041356"/>
                  </a:lnTo>
                  <a:lnTo>
                    <a:pt x="1762297" y="1043429"/>
                  </a:lnTo>
                  <a:lnTo>
                    <a:pt x="1688271" y="1045062"/>
                  </a:lnTo>
                  <a:lnTo>
                    <a:pt x="1612989" y="1046244"/>
                  </a:lnTo>
                  <a:lnTo>
                    <a:pt x="1536553" y="1046961"/>
                  </a:lnTo>
                  <a:lnTo>
                    <a:pt x="1459064" y="1047203"/>
                  </a:lnTo>
                  <a:lnTo>
                    <a:pt x="1381575" y="1046961"/>
                  </a:lnTo>
                  <a:lnTo>
                    <a:pt x="1305140" y="1046244"/>
                  </a:lnTo>
                  <a:lnTo>
                    <a:pt x="1229858" y="1045062"/>
                  </a:lnTo>
                  <a:lnTo>
                    <a:pt x="1155832" y="1043429"/>
                  </a:lnTo>
                  <a:lnTo>
                    <a:pt x="1083162" y="1041356"/>
                  </a:lnTo>
                  <a:lnTo>
                    <a:pt x="1011948" y="1038856"/>
                  </a:lnTo>
                  <a:lnTo>
                    <a:pt x="942292" y="1035940"/>
                  </a:lnTo>
                  <a:lnTo>
                    <a:pt x="874294" y="1032620"/>
                  </a:lnTo>
                  <a:lnTo>
                    <a:pt x="808055" y="1028910"/>
                  </a:lnTo>
                  <a:lnTo>
                    <a:pt x="743677" y="1024820"/>
                  </a:lnTo>
                  <a:lnTo>
                    <a:pt x="681260" y="1020362"/>
                  </a:lnTo>
                  <a:lnTo>
                    <a:pt x="620904" y="1015550"/>
                  </a:lnTo>
                  <a:lnTo>
                    <a:pt x="562711" y="1010394"/>
                  </a:lnTo>
                  <a:lnTo>
                    <a:pt x="506781" y="1004907"/>
                  </a:lnTo>
                  <a:lnTo>
                    <a:pt x="453216" y="999101"/>
                  </a:lnTo>
                  <a:lnTo>
                    <a:pt x="402116" y="992989"/>
                  </a:lnTo>
                  <a:lnTo>
                    <a:pt x="353581" y="986581"/>
                  </a:lnTo>
                  <a:lnTo>
                    <a:pt x="307714" y="979891"/>
                  </a:lnTo>
                  <a:lnTo>
                    <a:pt x="264614" y="972930"/>
                  </a:lnTo>
                  <a:lnTo>
                    <a:pt x="224383" y="965710"/>
                  </a:lnTo>
                  <a:lnTo>
                    <a:pt x="152929" y="950542"/>
                  </a:lnTo>
                  <a:lnTo>
                    <a:pt x="94160" y="934485"/>
                  </a:lnTo>
                  <a:lnTo>
                    <a:pt x="48881" y="917633"/>
                  </a:lnTo>
                  <a:lnTo>
                    <a:pt x="8022" y="891080"/>
                  </a:lnTo>
                  <a:lnTo>
                    <a:pt x="0" y="872667"/>
                  </a:lnTo>
                  <a:lnTo>
                    <a:pt x="0" y="174536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02302" y="1362245"/>
            <a:ext cx="2922270" cy="599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Entitlements</a:t>
            </a:r>
            <a:r>
              <a:rPr sz="1850" b="1" spc="-2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Repository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850" spc="5" dirty="0">
                <a:solidFill>
                  <a:srgbClr val="550095"/>
                </a:solidFill>
                <a:latin typeface="Calibri"/>
                <a:cs typeface="Calibri"/>
              </a:rPr>
              <a:t>Database </a:t>
            </a: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Access</a:t>
            </a:r>
            <a:r>
              <a:rPr sz="1850" spc="2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spc="5" dirty="0">
                <a:solidFill>
                  <a:srgbClr val="550095"/>
                </a:solidFill>
                <a:latin typeface="Calibri"/>
                <a:cs typeface="Calibri"/>
              </a:rPr>
              <a:t>Entitlements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45671" y="3039892"/>
            <a:ext cx="10181590" cy="1089025"/>
            <a:chOff x="845671" y="3039892"/>
            <a:chExt cx="10181590" cy="108902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671" y="3039892"/>
              <a:ext cx="10181206" cy="12606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86494" y="3073552"/>
              <a:ext cx="10087610" cy="20955"/>
            </a:xfrm>
            <a:custGeom>
              <a:avLst/>
              <a:gdLst/>
              <a:ahLst/>
              <a:cxnLst/>
              <a:rect l="l" t="t" r="r" b="b"/>
              <a:pathLst>
                <a:path w="10087610" h="20955">
                  <a:moveTo>
                    <a:pt x="0" y="20701"/>
                  </a:moveTo>
                  <a:lnTo>
                    <a:pt x="10087410" y="0"/>
                  </a:lnTo>
                </a:path>
              </a:pathLst>
            </a:custGeom>
            <a:ln w="24353">
              <a:solidFill>
                <a:srgbClr val="2AEC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6957" y="3353617"/>
              <a:ext cx="2135949" cy="6117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9163" y="3260512"/>
              <a:ext cx="1570088" cy="1160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9163" y="3899410"/>
              <a:ext cx="1570088" cy="22921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51368" y="3376548"/>
              <a:ext cx="2047239" cy="523240"/>
            </a:xfrm>
            <a:custGeom>
              <a:avLst/>
              <a:gdLst/>
              <a:ahLst/>
              <a:cxnLst/>
              <a:rect l="l" t="t" r="r" b="b"/>
              <a:pathLst>
                <a:path w="2047239" h="523239">
                  <a:moveTo>
                    <a:pt x="1959978" y="0"/>
                  </a:moveTo>
                  <a:lnTo>
                    <a:pt x="87134" y="0"/>
                  </a:lnTo>
                  <a:lnTo>
                    <a:pt x="53219" y="6846"/>
                  </a:lnTo>
                  <a:lnTo>
                    <a:pt x="25522" y="25519"/>
                  </a:lnTo>
                  <a:lnTo>
                    <a:pt x="6847" y="53219"/>
                  </a:lnTo>
                  <a:lnTo>
                    <a:pt x="0" y="87147"/>
                  </a:lnTo>
                  <a:lnTo>
                    <a:pt x="0" y="435737"/>
                  </a:lnTo>
                  <a:lnTo>
                    <a:pt x="6847" y="469657"/>
                  </a:lnTo>
                  <a:lnTo>
                    <a:pt x="25522" y="497354"/>
                  </a:lnTo>
                  <a:lnTo>
                    <a:pt x="53219" y="516025"/>
                  </a:lnTo>
                  <a:lnTo>
                    <a:pt x="87134" y="522871"/>
                  </a:lnTo>
                  <a:lnTo>
                    <a:pt x="1959978" y="522871"/>
                  </a:lnTo>
                  <a:lnTo>
                    <a:pt x="1993901" y="516025"/>
                  </a:lnTo>
                  <a:lnTo>
                    <a:pt x="2021601" y="497354"/>
                  </a:lnTo>
                  <a:lnTo>
                    <a:pt x="2040277" y="469657"/>
                  </a:lnTo>
                  <a:lnTo>
                    <a:pt x="2047125" y="435737"/>
                  </a:lnTo>
                  <a:lnTo>
                    <a:pt x="2047125" y="87147"/>
                  </a:lnTo>
                  <a:lnTo>
                    <a:pt x="2040277" y="53219"/>
                  </a:lnTo>
                  <a:lnTo>
                    <a:pt x="2021601" y="25519"/>
                  </a:lnTo>
                  <a:lnTo>
                    <a:pt x="1993901" y="6846"/>
                  </a:lnTo>
                  <a:lnTo>
                    <a:pt x="1959978" y="0"/>
                  </a:lnTo>
                  <a:close/>
                </a:path>
              </a:pathLst>
            </a:custGeom>
            <a:solidFill>
              <a:srgbClr val="F18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1368" y="3376548"/>
              <a:ext cx="2047239" cy="523240"/>
            </a:xfrm>
            <a:custGeom>
              <a:avLst/>
              <a:gdLst/>
              <a:ahLst/>
              <a:cxnLst/>
              <a:rect l="l" t="t" r="r" b="b"/>
              <a:pathLst>
                <a:path w="2047239" h="523239">
                  <a:moveTo>
                    <a:pt x="0" y="87147"/>
                  </a:moveTo>
                  <a:lnTo>
                    <a:pt x="6847" y="53219"/>
                  </a:lnTo>
                  <a:lnTo>
                    <a:pt x="25522" y="25519"/>
                  </a:lnTo>
                  <a:lnTo>
                    <a:pt x="53219" y="6846"/>
                  </a:lnTo>
                  <a:lnTo>
                    <a:pt x="87134" y="0"/>
                  </a:lnTo>
                  <a:lnTo>
                    <a:pt x="1959978" y="0"/>
                  </a:lnTo>
                  <a:lnTo>
                    <a:pt x="1993901" y="6846"/>
                  </a:lnTo>
                  <a:lnTo>
                    <a:pt x="2021601" y="25519"/>
                  </a:lnTo>
                  <a:lnTo>
                    <a:pt x="2040277" y="53219"/>
                  </a:lnTo>
                  <a:lnTo>
                    <a:pt x="2047125" y="87147"/>
                  </a:lnTo>
                  <a:lnTo>
                    <a:pt x="2047125" y="435737"/>
                  </a:lnTo>
                  <a:lnTo>
                    <a:pt x="2040277" y="469657"/>
                  </a:lnTo>
                  <a:lnTo>
                    <a:pt x="2021601" y="497354"/>
                  </a:lnTo>
                  <a:lnTo>
                    <a:pt x="1993901" y="516025"/>
                  </a:lnTo>
                  <a:lnTo>
                    <a:pt x="1959978" y="522871"/>
                  </a:lnTo>
                  <a:lnTo>
                    <a:pt x="87134" y="522871"/>
                  </a:lnTo>
                  <a:lnTo>
                    <a:pt x="53219" y="516025"/>
                  </a:lnTo>
                  <a:lnTo>
                    <a:pt x="25522" y="497354"/>
                  </a:lnTo>
                  <a:lnTo>
                    <a:pt x="6847" y="469657"/>
                  </a:lnTo>
                  <a:lnTo>
                    <a:pt x="0" y="435737"/>
                  </a:lnTo>
                  <a:lnTo>
                    <a:pt x="0" y="87147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59767" y="3322858"/>
            <a:ext cx="1229995" cy="599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solidFill>
                  <a:srgbClr val="550095"/>
                </a:solidFill>
                <a:latin typeface="Calibri"/>
                <a:cs typeface="Calibri"/>
              </a:rPr>
              <a:t>AD/</a:t>
            </a:r>
            <a:r>
              <a:rPr sz="1850" spc="-4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LDAP</a:t>
            </a:r>
            <a:endParaRPr sz="18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User</a:t>
            </a:r>
            <a:r>
              <a:rPr sz="1850" spc="-3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spc="5" dirty="0">
                <a:solidFill>
                  <a:srgbClr val="550095"/>
                </a:solidFill>
                <a:latin typeface="Calibri"/>
                <a:cs typeface="Calibri"/>
              </a:rPr>
              <a:t>Groups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169350" y="2168897"/>
            <a:ext cx="6203315" cy="3695065"/>
            <a:chOff x="2169350" y="2168897"/>
            <a:chExt cx="6203315" cy="369506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9350" y="2168897"/>
              <a:ext cx="411137" cy="12334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9490" y="2191817"/>
              <a:ext cx="310870" cy="114317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219490" y="2191816"/>
              <a:ext cx="311150" cy="1143635"/>
            </a:xfrm>
            <a:custGeom>
              <a:avLst/>
              <a:gdLst/>
              <a:ahLst/>
              <a:cxnLst/>
              <a:rect l="l" t="t" r="r" b="b"/>
              <a:pathLst>
                <a:path w="311150" h="1143635">
                  <a:moveTo>
                    <a:pt x="0" y="987742"/>
                  </a:moveTo>
                  <a:lnTo>
                    <a:pt x="77724" y="987742"/>
                  </a:lnTo>
                  <a:lnTo>
                    <a:pt x="77724" y="0"/>
                  </a:lnTo>
                  <a:lnTo>
                    <a:pt x="233146" y="0"/>
                  </a:lnTo>
                  <a:lnTo>
                    <a:pt x="233146" y="987742"/>
                  </a:lnTo>
                  <a:lnTo>
                    <a:pt x="310870" y="987742"/>
                  </a:lnTo>
                  <a:lnTo>
                    <a:pt x="155435" y="1143177"/>
                  </a:lnTo>
                  <a:lnTo>
                    <a:pt x="0" y="987742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18247" y="5066963"/>
              <a:ext cx="954084" cy="77070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78141" y="5281847"/>
              <a:ext cx="865263" cy="58161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462659" y="5260360"/>
              <a:ext cx="695325" cy="511809"/>
            </a:xfrm>
            <a:custGeom>
              <a:avLst/>
              <a:gdLst/>
              <a:ahLst/>
              <a:cxnLst/>
              <a:rect l="l" t="t" r="r" b="b"/>
              <a:pathLst>
                <a:path w="695325" h="511810">
                  <a:moveTo>
                    <a:pt x="694789" y="0"/>
                  </a:moveTo>
                  <a:lnTo>
                    <a:pt x="0" y="0"/>
                  </a:lnTo>
                  <a:lnTo>
                    <a:pt x="0" y="511422"/>
                  </a:lnTo>
                  <a:lnTo>
                    <a:pt x="694789" y="511422"/>
                  </a:lnTo>
                  <a:lnTo>
                    <a:pt x="694789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157451" y="5089880"/>
              <a:ext cx="170815" cy="681990"/>
            </a:xfrm>
            <a:custGeom>
              <a:avLst/>
              <a:gdLst/>
              <a:ahLst/>
              <a:cxnLst/>
              <a:rect l="l" t="t" r="r" b="b"/>
              <a:pathLst>
                <a:path w="170815" h="681989">
                  <a:moveTo>
                    <a:pt x="170484" y="0"/>
                  </a:moveTo>
                  <a:lnTo>
                    <a:pt x="0" y="170484"/>
                  </a:lnTo>
                  <a:lnTo>
                    <a:pt x="0" y="681902"/>
                  </a:lnTo>
                  <a:lnTo>
                    <a:pt x="170484" y="511429"/>
                  </a:lnTo>
                  <a:lnTo>
                    <a:pt x="170484" y="0"/>
                  </a:lnTo>
                  <a:close/>
                </a:path>
              </a:pathLst>
            </a:custGeom>
            <a:solidFill>
              <a:srgbClr val="50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462659" y="5089880"/>
              <a:ext cx="865505" cy="170815"/>
            </a:xfrm>
            <a:custGeom>
              <a:avLst/>
              <a:gdLst/>
              <a:ahLst/>
              <a:cxnLst/>
              <a:rect l="l" t="t" r="r" b="b"/>
              <a:pathLst>
                <a:path w="865504" h="170814">
                  <a:moveTo>
                    <a:pt x="865276" y="0"/>
                  </a:moveTo>
                  <a:lnTo>
                    <a:pt x="170472" y="0"/>
                  </a:lnTo>
                  <a:lnTo>
                    <a:pt x="0" y="170484"/>
                  </a:lnTo>
                  <a:lnTo>
                    <a:pt x="694791" y="170484"/>
                  </a:lnTo>
                  <a:lnTo>
                    <a:pt x="865276" y="0"/>
                  </a:lnTo>
                  <a:close/>
                </a:path>
              </a:pathLst>
            </a:custGeom>
            <a:solidFill>
              <a:srgbClr val="819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462659" y="5089880"/>
              <a:ext cx="865505" cy="681990"/>
            </a:xfrm>
            <a:custGeom>
              <a:avLst/>
              <a:gdLst/>
              <a:ahLst/>
              <a:cxnLst/>
              <a:rect l="l" t="t" r="r" b="b"/>
              <a:pathLst>
                <a:path w="865504" h="681989">
                  <a:moveTo>
                    <a:pt x="0" y="170484"/>
                  </a:moveTo>
                  <a:lnTo>
                    <a:pt x="170472" y="0"/>
                  </a:lnTo>
                  <a:lnTo>
                    <a:pt x="865276" y="0"/>
                  </a:lnTo>
                  <a:lnTo>
                    <a:pt x="865276" y="511429"/>
                  </a:lnTo>
                  <a:lnTo>
                    <a:pt x="694791" y="681902"/>
                  </a:lnTo>
                  <a:lnTo>
                    <a:pt x="0" y="681902"/>
                  </a:lnTo>
                  <a:lnTo>
                    <a:pt x="0" y="170484"/>
                  </a:lnTo>
                  <a:close/>
                </a:path>
                <a:path w="865504" h="681989">
                  <a:moveTo>
                    <a:pt x="0" y="170484"/>
                  </a:moveTo>
                  <a:lnTo>
                    <a:pt x="694791" y="170484"/>
                  </a:lnTo>
                  <a:lnTo>
                    <a:pt x="865276" y="0"/>
                  </a:lnTo>
                </a:path>
                <a:path w="865504" h="681989">
                  <a:moveTo>
                    <a:pt x="694791" y="170484"/>
                  </a:moveTo>
                  <a:lnTo>
                    <a:pt x="694791" y="681902"/>
                  </a:lnTo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462659" y="5343950"/>
            <a:ext cx="69088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solidFill>
                  <a:srgbClr val="550095"/>
                </a:solidFill>
                <a:latin typeface="Calibri"/>
                <a:cs typeface="Calibri"/>
              </a:rPr>
              <a:t>Cube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79921" y="5081290"/>
            <a:ext cx="954405" cy="760730"/>
            <a:chOff x="6479921" y="5081290"/>
            <a:chExt cx="954405" cy="760730"/>
          </a:xfrm>
        </p:grpSpPr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921" y="5081290"/>
              <a:ext cx="954082" cy="75638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34645" y="5734739"/>
              <a:ext cx="644651" cy="10723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524333" y="5104206"/>
              <a:ext cx="865505" cy="668020"/>
            </a:xfrm>
            <a:custGeom>
              <a:avLst/>
              <a:gdLst/>
              <a:ahLst/>
              <a:cxnLst/>
              <a:rect l="l" t="t" r="r" b="b"/>
              <a:pathLst>
                <a:path w="865504" h="668020">
                  <a:moveTo>
                    <a:pt x="432638" y="0"/>
                  </a:moveTo>
                  <a:lnTo>
                    <a:pt x="362462" y="1456"/>
                  </a:lnTo>
                  <a:lnTo>
                    <a:pt x="295891" y="5673"/>
                  </a:lnTo>
                  <a:lnTo>
                    <a:pt x="233816" y="12420"/>
                  </a:lnTo>
                  <a:lnTo>
                    <a:pt x="177128" y="21469"/>
                  </a:lnTo>
                  <a:lnTo>
                    <a:pt x="126717" y="32591"/>
                  </a:lnTo>
                  <a:lnTo>
                    <a:pt x="83474" y="45556"/>
                  </a:lnTo>
                  <a:lnTo>
                    <a:pt x="22056" y="76099"/>
                  </a:lnTo>
                  <a:lnTo>
                    <a:pt x="0" y="111264"/>
                  </a:lnTo>
                  <a:lnTo>
                    <a:pt x="0" y="556313"/>
                  </a:lnTo>
                  <a:lnTo>
                    <a:pt x="22056" y="591479"/>
                  </a:lnTo>
                  <a:lnTo>
                    <a:pt x="83474" y="622022"/>
                  </a:lnTo>
                  <a:lnTo>
                    <a:pt x="126717" y="634986"/>
                  </a:lnTo>
                  <a:lnTo>
                    <a:pt x="177128" y="646108"/>
                  </a:lnTo>
                  <a:lnTo>
                    <a:pt x="233816" y="655157"/>
                  </a:lnTo>
                  <a:lnTo>
                    <a:pt x="295891" y="661904"/>
                  </a:lnTo>
                  <a:lnTo>
                    <a:pt x="362462" y="666120"/>
                  </a:lnTo>
                  <a:lnTo>
                    <a:pt x="432638" y="667576"/>
                  </a:lnTo>
                  <a:lnTo>
                    <a:pt x="502813" y="666120"/>
                  </a:lnTo>
                  <a:lnTo>
                    <a:pt x="569384" y="661904"/>
                  </a:lnTo>
                  <a:lnTo>
                    <a:pt x="631459" y="655157"/>
                  </a:lnTo>
                  <a:lnTo>
                    <a:pt x="688147" y="646108"/>
                  </a:lnTo>
                  <a:lnTo>
                    <a:pt x="738558" y="634986"/>
                  </a:lnTo>
                  <a:lnTo>
                    <a:pt x="781801" y="622022"/>
                  </a:lnTo>
                  <a:lnTo>
                    <a:pt x="843220" y="591479"/>
                  </a:lnTo>
                  <a:lnTo>
                    <a:pt x="865276" y="556313"/>
                  </a:lnTo>
                  <a:lnTo>
                    <a:pt x="865276" y="111264"/>
                  </a:lnTo>
                  <a:lnTo>
                    <a:pt x="843220" y="76099"/>
                  </a:lnTo>
                  <a:lnTo>
                    <a:pt x="781801" y="45556"/>
                  </a:lnTo>
                  <a:lnTo>
                    <a:pt x="738558" y="32591"/>
                  </a:lnTo>
                  <a:lnTo>
                    <a:pt x="688147" y="21469"/>
                  </a:lnTo>
                  <a:lnTo>
                    <a:pt x="631459" y="12420"/>
                  </a:lnTo>
                  <a:lnTo>
                    <a:pt x="569384" y="5673"/>
                  </a:lnTo>
                  <a:lnTo>
                    <a:pt x="502813" y="1456"/>
                  </a:lnTo>
                  <a:lnTo>
                    <a:pt x="432638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24333" y="5104206"/>
              <a:ext cx="865505" cy="668020"/>
            </a:xfrm>
            <a:custGeom>
              <a:avLst/>
              <a:gdLst/>
              <a:ahLst/>
              <a:cxnLst/>
              <a:rect l="l" t="t" r="r" b="b"/>
              <a:pathLst>
                <a:path w="865504" h="668020">
                  <a:moveTo>
                    <a:pt x="865276" y="111264"/>
                  </a:moveTo>
                  <a:lnTo>
                    <a:pt x="843220" y="146430"/>
                  </a:lnTo>
                  <a:lnTo>
                    <a:pt x="781801" y="176973"/>
                  </a:lnTo>
                  <a:lnTo>
                    <a:pt x="738558" y="189938"/>
                  </a:lnTo>
                  <a:lnTo>
                    <a:pt x="688147" y="201059"/>
                  </a:lnTo>
                  <a:lnTo>
                    <a:pt x="631459" y="210108"/>
                  </a:lnTo>
                  <a:lnTo>
                    <a:pt x="569384" y="216856"/>
                  </a:lnTo>
                  <a:lnTo>
                    <a:pt x="502813" y="221072"/>
                  </a:lnTo>
                  <a:lnTo>
                    <a:pt x="432638" y="222529"/>
                  </a:lnTo>
                  <a:lnTo>
                    <a:pt x="362462" y="221072"/>
                  </a:lnTo>
                  <a:lnTo>
                    <a:pt x="295891" y="216856"/>
                  </a:lnTo>
                  <a:lnTo>
                    <a:pt x="233816" y="210108"/>
                  </a:lnTo>
                  <a:lnTo>
                    <a:pt x="177128" y="201059"/>
                  </a:lnTo>
                  <a:lnTo>
                    <a:pt x="126717" y="189938"/>
                  </a:lnTo>
                  <a:lnTo>
                    <a:pt x="83474" y="176973"/>
                  </a:lnTo>
                  <a:lnTo>
                    <a:pt x="22056" y="146430"/>
                  </a:lnTo>
                  <a:lnTo>
                    <a:pt x="5662" y="129310"/>
                  </a:lnTo>
                  <a:lnTo>
                    <a:pt x="0" y="111264"/>
                  </a:lnTo>
                </a:path>
                <a:path w="865504" h="668020">
                  <a:moveTo>
                    <a:pt x="0" y="111264"/>
                  </a:moveTo>
                  <a:lnTo>
                    <a:pt x="22056" y="76099"/>
                  </a:lnTo>
                  <a:lnTo>
                    <a:pt x="83474" y="45556"/>
                  </a:lnTo>
                  <a:lnTo>
                    <a:pt x="126717" y="32591"/>
                  </a:lnTo>
                  <a:lnTo>
                    <a:pt x="177128" y="21469"/>
                  </a:lnTo>
                  <a:lnTo>
                    <a:pt x="233816" y="12420"/>
                  </a:lnTo>
                  <a:lnTo>
                    <a:pt x="295891" y="5673"/>
                  </a:lnTo>
                  <a:lnTo>
                    <a:pt x="362462" y="1456"/>
                  </a:lnTo>
                  <a:lnTo>
                    <a:pt x="432638" y="0"/>
                  </a:lnTo>
                  <a:lnTo>
                    <a:pt x="502813" y="1456"/>
                  </a:lnTo>
                  <a:lnTo>
                    <a:pt x="569384" y="5673"/>
                  </a:lnTo>
                  <a:lnTo>
                    <a:pt x="631459" y="12420"/>
                  </a:lnTo>
                  <a:lnTo>
                    <a:pt x="688147" y="21469"/>
                  </a:lnTo>
                  <a:lnTo>
                    <a:pt x="738558" y="32591"/>
                  </a:lnTo>
                  <a:lnTo>
                    <a:pt x="781801" y="45556"/>
                  </a:lnTo>
                  <a:lnTo>
                    <a:pt x="843220" y="76099"/>
                  </a:lnTo>
                  <a:lnTo>
                    <a:pt x="865276" y="111264"/>
                  </a:lnTo>
                  <a:lnTo>
                    <a:pt x="865276" y="556313"/>
                  </a:lnTo>
                  <a:lnTo>
                    <a:pt x="843220" y="591479"/>
                  </a:lnTo>
                  <a:lnTo>
                    <a:pt x="781801" y="622022"/>
                  </a:lnTo>
                  <a:lnTo>
                    <a:pt x="738558" y="634986"/>
                  </a:lnTo>
                  <a:lnTo>
                    <a:pt x="688147" y="646108"/>
                  </a:lnTo>
                  <a:lnTo>
                    <a:pt x="631459" y="655157"/>
                  </a:lnTo>
                  <a:lnTo>
                    <a:pt x="569384" y="661904"/>
                  </a:lnTo>
                  <a:lnTo>
                    <a:pt x="502813" y="666120"/>
                  </a:lnTo>
                  <a:lnTo>
                    <a:pt x="432638" y="667576"/>
                  </a:lnTo>
                  <a:lnTo>
                    <a:pt x="362462" y="666120"/>
                  </a:lnTo>
                  <a:lnTo>
                    <a:pt x="295891" y="661904"/>
                  </a:lnTo>
                  <a:lnTo>
                    <a:pt x="233816" y="655157"/>
                  </a:lnTo>
                  <a:lnTo>
                    <a:pt x="177128" y="646108"/>
                  </a:lnTo>
                  <a:lnTo>
                    <a:pt x="126717" y="634986"/>
                  </a:lnTo>
                  <a:lnTo>
                    <a:pt x="83474" y="622022"/>
                  </a:lnTo>
                  <a:lnTo>
                    <a:pt x="22056" y="591479"/>
                  </a:lnTo>
                  <a:lnTo>
                    <a:pt x="0" y="556313"/>
                  </a:lnTo>
                  <a:lnTo>
                    <a:pt x="0" y="111264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804634" y="5321698"/>
            <a:ext cx="30416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solidFill>
                  <a:srgbClr val="550095"/>
                </a:solidFill>
                <a:latin typeface="Calibri"/>
                <a:cs typeface="Calibri"/>
              </a:rPr>
              <a:t>DB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327935" y="5046907"/>
            <a:ext cx="1332865" cy="796925"/>
            <a:chOff x="8327935" y="5046907"/>
            <a:chExt cx="1332865" cy="796925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27935" y="5046907"/>
              <a:ext cx="1332267" cy="77071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49411" y="5261791"/>
              <a:ext cx="1118829" cy="58161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8372335" y="5240303"/>
              <a:ext cx="1073150" cy="511809"/>
            </a:xfrm>
            <a:custGeom>
              <a:avLst/>
              <a:gdLst/>
              <a:ahLst/>
              <a:cxnLst/>
              <a:rect l="l" t="t" r="r" b="b"/>
              <a:pathLst>
                <a:path w="1073150" h="511810">
                  <a:moveTo>
                    <a:pt x="1072986" y="0"/>
                  </a:moveTo>
                  <a:lnTo>
                    <a:pt x="0" y="0"/>
                  </a:lnTo>
                  <a:lnTo>
                    <a:pt x="0" y="511422"/>
                  </a:lnTo>
                  <a:lnTo>
                    <a:pt x="1072986" y="511422"/>
                  </a:lnTo>
                  <a:lnTo>
                    <a:pt x="1072986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445332" y="5069827"/>
              <a:ext cx="170815" cy="681990"/>
            </a:xfrm>
            <a:custGeom>
              <a:avLst/>
              <a:gdLst/>
              <a:ahLst/>
              <a:cxnLst/>
              <a:rect l="l" t="t" r="r" b="b"/>
              <a:pathLst>
                <a:path w="170815" h="681989">
                  <a:moveTo>
                    <a:pt x="170472" y="0"/>
                  </a:moveTo>
                  <a:lnTo>
                    <a:pt x="0" y="170472"/>
                  </a:lnTo>
                  <a:lnTo>
                    <a:pt x="0" y="681898"/>
                  </a:lnTo>
                  <a:lnTo>
                    <a:pt x="170472" y="511429"/>
                  </a:lnTo>
                  <a:lnTo>
                    <a:pt x="170472" y="0"/>
                  </a:lnTo>
                  <a:close/>
                </a:path>
              </a:pathLst>
            </a:custGeom>
            <a:solidFill>
              <a:srgbClr val="50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372335" y="5069827"/>
              <a:ext cx="1243965" cy="170815"/>
            </a:xfrm>
            <a:custGeom>
              <a:avLst/>
              <a:gdLst/>
              <a:ahLst/>
              <a:cxnLst/>
              <a:rect l="l" t="t" r="r" b="b"/>
              <a:pathLst>
                <a:path w="1243965" h="170814">
                  <a:moveTo>
                    <a:pt x="1243469" y="0"/>
                  </a:moveTo>
                  <a:lnTo>
                    <a:pt x="170484" y="0"/>
                  </a:lnTo>
                  <a:lnTo>
                    <a:pt x="0" y="170472"/>
                  </a:lnTo>
                  <a:lnTo>
                    <a:pt x="1072997" y="170472"/>
                  </a:lnTo>
                  <a:lnTo>
                    <a:pt x="1243469" y="0"/>
                  </a:lnTo>
                  <a:close/>
                </a:path>
              </a:pathLst>
            </a:custGeom>
            <a:solidFill>
              <a:srgbClr val="819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72335" y="5069827"/>
              <a:ext cx="1243965" cy="681990"/>
            </a:xfrm>
            <a:custGeom>
              <a:avLst/>
              <a:gdLst/>
              <a:ahLst/>
              <a:cxnLst/>
              <a:rect l="l" t="t" r="r" b="b"/>
              <a:pathLst>
                <a:path w="1243965" h="681989">
                  <a:moveTo>
                    <a:pt x="0" y="170472"/>
                  </a:moveTo>
                  <a:lnTo>
                    <a:pt x="170484" y="0"/>
                  </a:lnTo>
                  <a:lnTo>
                    <a:pt x="1243469" y="0"/>
                  </a:lnTo>
                  <a:lnTo>
                    <a:pt x="1243469" y="511429"/>
                  </a:lnTo>
                  <a:lnTo>
                    <a:pt x="1072997" y="681898"/>
                  </a:lnTo>
                  <a:lnTo>
                    <a:pt x="0" y="681898"/>
                  </a:lnTo>
                  <a:lnTo>
                    <a:pt x="0" y="170472"/>
                  </a:lnTo>
                  <a:close/>
                </a:path>
                <a:path w="1243965" h="681989">
                  <a:moveTo>
                    <a:pt x="0" y="170472"/>
                  </a:moveTo>
                  <a:lnTo>
                    <a:pt x="1072997" y="170472"/>
                  </a:lnTo>
                  <a:lnTo>
                    <a:pt x="1243469" y="0"/>
                  </a:lnTo>
                </a:path>
                <a:path w="1243965" h="681989">
                  <a:moveTo>
                    <a:pt x="1072997" y="170472"/>
                  </a:moveTo>
                  <a:lnTo>
                    <a:pt x="1072997" y="681898"/>
                  </a:lnTo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372335" y="5324048"/>
            <a:ext cx="106870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9385">
              <a:lnSpc>
                <a:spcPct val="100000"/>
              </a:lnSpc>
              <a:spcBef>
                <a:spcPts val="130"/>
              </a:spcBef>
            </a:pPr>
            <a:r>
              <a:rPr sz="1850" spc="-10" dirty="0">
                <a:solidFill>
                  <a:srgbClr val="550095"/>
                </a:solidFill>
                <a:latin typeface="Calibri"/>
                <a:cs typeface="Calibri"/>
              </a:rPr>
              <a:t>Tableau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654698" y="1941118"/>
            <a:ext cx="4394200" cy="3901440"/>
            <a:chOff x="6654698" y="1941118"/>
            <a:chExt cx="4394200" cy="3901440"/>
          </a:xfrm>
        </p:grpSpPr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54698" y="1941118"/>
              <a:ext cx="2633040" cy="25829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00710" y="1965503"/>
              <a:ext cx="2543110" cy="249257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00710" y="1965502"/>
              <a:ext cx="2543175" cy="2493010"/>
            </a:xfrm>
            <a:custGeom>
              <a:avLst/>
              <a:gdLst/>
              <a:ahLst/>
              <a:cxnLst/>
              <a:rect l="l" t="t" r="r" b="b"/>
              <a:pathLst>
                <a:path w="2543175" h="2493010">
                  <a:moveTo>
                    <a:pt x="2331326" y="2492578"/>
                  </a:moveTo>
                  <a:lnTo>
                    <a:pt x="2383688" y="2439047"/>
                  </a:lnTo>
                  <a:lnTo>
                    <a:pt x="0" y="107048"/>
                  </a:lnTo>
                  <a:lnTo>
                    <a:pt x="104724" y="0"/>
                  </a:lnTo>
                  <a:lnTo>
                    <a:pt x="2488425" y="2331999"/>
                  </a:lnTo>
                  <a:lnTo>
                    <a:pt x="2540787" y="2278481"/>
                  </a:lnTo>
                  <a:lnTo>
                    <a:pt x="2543111" y="2490241"/>
                  </a:lnTo>
                  <a:lnTo>
                    <a:pt x="2331326" y="2492578"/>
                  </a:lnTo>
                  <a:close/>
                </a:path>
              </a:pathLst>
            </a:custGeom>
            <a:ln w="8953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14369" y="5045481"/>
              <a:ext cx="1433994" cy="76927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00602" y="5748872"/>
              <a:ext cx="889614" cy="9310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658781" y="5238511"/>
              <a:ext cx="1175385" cy="510540"/>
            </a:xfrm>
            <a:custGeom>
              <a:avLst/>
              <a:gdLst/>
              <a:ahLst/>
              <a:cxnLst/>
              <a:rect l="l" t="t" r="r" b="b"/>
              <a:pathLst>
                <a:path w="1175384" h="510539">
                  <a:moveTo>
                    <a:pt x="1175057" y="0"/>
                  </a:moveTo>
                  <a:lnTo>
                    <a:pt x="0" y="0"/>
                  </a:lnTo>
                  <a:lnTo>
                    <a:pt x="0" y="510352"/>
                  </a:lnTo>
                  <a:lnTo>
                    <a:pt x="1175057" y="510352"/>
                  </a:lnTo>
                  <a:lnTo>
                    <a:pt x="1175057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833836" y="5068392"/>
              <a:ext cx="170180" cy="680720"/>
            </a:xfrm>
            <a:custGeom>
              <a:avLst/>
              <a:gdLst/>
              <a:ahLst/>
              <a:cxnLst/>
              <a:rect l="l" t="t" r="r" b="b"/>
              <a:pathLst>
                <a:path w="170179" h="680720">
                  <a:moveTo>
                    <a:pt x="170116" y="0"/>
                  </a:moveTo>
                  <a:lnTo>
                    <a:pt x="0" y="170116"/>
                  </a:lnTo>
                  <a:lnTo>
                    <a:pt x="0" y="680471"/>
                  </a:lnTo>
                  <a:lnTo>
                    <a:pt x="170116" y="510349"/>
                  </a:lnTo>
                  <a:lnTo>
                    <a:pt x="170116" y="0"/>
                  </a:lnTo>
                  <a:close/>
                </a:path>
              </a:pathLst>
            </a:custGeom>
            <a:solidFill>
              <a:srgbClr val="50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658781" y="5068392"/>
              <a:ext cx="1345565" cy="170180"/>
            </a:xfrm>
            <a:custGeom>
              <a:avLst/>
              <a:gdLst/>
              <a:ahLst/>
              <a:cxnLst/>
              <a:rect l="l" t="t" r="r" b="b"/>
              <a:pathLst>
                <a:path w="1345565" h="170179">
                  <a:moveTo>
                    <a:pt x="1345171" y="0"/>
                  </a:moveTo>
                  <a:lnTo>
                    <a:pt x="170116" y="0"/>
                  </a:lnTo>
                  <a:lnTo>
                    <a:pt x="0" y="170116"/>
                  </a:lnTo>
                  <a:lnTo>
                    <a:pt x="1175054" y="170116"/>
                  </a:lnTo>
                  <a:lnTo>
                    <a:pt x="1345171" y="0"/>
                  </a:lnTo>
                  <a:close/>
                </a:path>
              </a:pathLst>
            </a:custGeom>
            <a:solidFill>
              <a:srgbClr val="819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658781" y="5068392"/>
              <a:ext cx="1345565" cy="680720"/>
            </a:xfrm>
            <a:custGeom>
              <a:avLst/>
              <a:gdLst/>
              <a:ahLst/>
              <a:cxnLst/>
              <a:rect l="l" t="t" r="r" b="b"/>
              <a:pathLst>
                <a:path w="1345565" h="680720">
                  <a:moveTo>
                    <a:pt x="0" y="170116"/>
                  </a:moveTo>
                  <a:lnTo>
                    <a:pt x="170116" y="0"/>
                  </a:lnTo>
                  <a:lnTo>
                    <a:pt x="1345171" y="0"/>
                  </a:lnTo>
                  <a:lnTo>
                    <a:pt x="1345171" y="510349"/>
                  </a:lnTo>
                  <a:lnTo>
                    <a:pt x="1175054" y="680471"/>
                  </a:lnTo>
                  <a:lnTo>
                    <a:pt x="0" y="680471"/>
                  </a:lnTo>
                  <a:lnTo>
                    <a:pt x="0" y="170116"/>
                  </a:lnTo>
                  <a:close/>
                </a:path>
                <a:path w="1345565" h="680720">
                  <a:moveTo>
                    <a:pt x="0" y="170116"/>
                  </a:moveTo>
                  <a:lnTo>
                    <a:pt x="1175054" y="170116"/>
                  </a:lnTo>
                  <a:lnTo>
                    <a:pt x="1345171" y="0"/>
                  </a:lnTo>
                </a:path>
                <a:path w="1345565" h="680720">
                  <a:moveTo>
                    <a:pt x="1175054" y="170116"/>
                  </a:moveTo>
                  <a:lnTo>
                    <a:pt x="1175054" y="680471"/>
                  </a:lnTo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658781" y="5322282"/>
            <a:ext cx="117094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Tibco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422618" y="4416592"/>
            <a:ext cx="4590415" cy="650875"/>
            <a:chOff x="6422618" y="4416592"/>
            <a:chExt cx="4590415" cy="650875"/>
          </a:xfrm>
        </p:grpSpPr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22618" y="4416592"/>
              <a:ext cx="4589919" cy="64750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14312" y="4485337"/>
              <a:ext cx="4460989" cy="581619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6462738" y="4435208"/>
              <a:ext cx="4509770" cy="567690"/>
            </a:xfrm>
            <a:custGeom>
              <a:avLst/>
              <a:gdLst/>
              <a:ahLst/>
              <a:cxnLst/>
              <a:rect l="l" t="t" r="r" b="b"/>
              <a:pathLst>
                <a:path w="4509770" h="567689">
                  <a:moveTo>
                    <a:pt x="4415155" y="0"/>
                  </a:moveTo>
                  <a:lnTo>
                    <a:pt x="94551" y="0"/>
                  </a:lnTo>
                  <a:lnTo>
                    <a:pt x="57746" y="7429"/>
                  </a:lnTo>
                  <a:lnTo>
                    <a:pt x="27692" y="27690"/>
                  </a:lnTo>
                  <a:lnTo>
                    <a:pt x="7429" y="57741"/>
                  </a:lnTo>
                  <a:lnTo>
                    <a:pt x="0" y="94538"/>
                  </a:lnTo>
                  <a:lnTo>
                    <a:pt x="0" y="472744"/>
                  </a:lnTo>
                  <a:lnTo>
                    <a:pt x="7429" y="509544"/>
                  </a:lnTo>
                  <a:lnTo>
                    <a:pt x="27692" y="539599"/>
                  </a:lnTo>
                  <a:lnTo>
                    <a:pt x="57746" y="559864"/>
                  </a:lnTo>
                  <a:lnTo>
                    <a:pt x="94551" y="567296"/>
                  </a:lnTo>
                  <a:lnTo>
                    <a:pt x="4415155" y="567296"/>
                  </a:lnTo>
                  <a:lnTo>
                    <a:pt x="4451952" y="559864"/>
                  </a:lnTo>
                  <a:lnTo>
                    <a:pt x="4482003" y="539599"/>
                  </a:lnTo>
                  <a:lnTo>
                    <a:pt x="4502264" y="509544"/>
                  </a:lnTo>
                  <a:lnTo>
                    <a:pt x="4509693" y="472744"/>
                  </a:lnTo>
                  <a:lnTo>
                    <a:pt x="4509693" y="94538"/>
                  </a:lnTo>
                  <a:lnTo>
                    <a:pt x="4502264" y="57741"/>
                  </a:lnTo>
                  <a:lnTo>
                    <a:pt x="4482003" y="27690"/>
                  </a:lnTo>
                  <a:lnTo>
                    <a:pt x="4451952" y="7429"/>
                  </a:lnTo>
                  <a:lnTo>
                    <a:pt x="4415155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684962" y="4547138"/>
            <a:ext cx="406654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dirty="0">
                <a:solidFill>
                  <a:srgbClr val="550095"/>
                </a:solidFill>
                <a:latin typeface="Calibri"/>
                <a:cs typeface="Calibri"/>
              </a:rPr>
              <a:t>Data </a:t>
            </a:r>
            <a:r>
              <a:rPr sz="1850" b="1" spc="10" dirty="0">
                <a:solidFill>
                  <a:srgbClr val="550095"/>
                </a:solidFill>
                <a:latin typeface="Calibri"/>
                <a:cs typeface="Calibri"/>
              </a:rPr>
              <a:t>Analytics</a:t>
            </a:r>
            <a:r>
              <a:rPr sz="1850" b="1" spc="-1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20" dirty="0">
                <a:solidFill>
                  <a:srgbClr val="550095"/>
                </a:solidFill>
                <a:latin typeface="Calibri"/>
                <a:cs typeface="Calibri"/>
              </a:rPr>
              <a:t>&amp;</a:t>
            </a:r>
            <a:r>
              <a:rPr sz="1850" b="1" spc="-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Virtualization</a:t>
            </a:r>
            <a:r>
              <a:rPr sz="1850" b="1" spc="-2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Platforms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074878" y="2108733"/>
            <a:ext cx="5256530" cy="2954020"/>
            <a:chOff x="1074878" y="2108733"/>
            <a:chExt cx="5256530" cy="2954020"/>
          </a:xfrm>
        </p:grpSpPr>
        <p:pic>
          <p:nvPicPr>
            <p:cNvPr id="67" name="object 6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21235" y="2108733"/>
              <a:ext cx="409699" cy="135089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971362" y="2131644"/>
              <a:ext cx="309434" cy="126065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5971362" y="2131644"/>
              <a:ext cx="309880" cy="1261110"/>
            </a:xfrm>
            <a:custGeom>
              <a:avLst/>
              <a:gdLst/>
              <a:ahLst/>
              <a:cxnLst/>
              <a:rect l="l" t="t" r="r" b="b"/>
              <a:pathLst>
                <a:path w="309879" h="1261110">
                  <a:moveTo>
                    <a:pt x="0" y="1105941"/>
                  </a:moveTo>
                  <a:lnTo>
                    <a:pt x="77368" y="1105941"/>
                  </a:lnTo>
                  <a:lnTo>
                    <a:pt x="77368" y="0"/>
                  </a:lnTo>
                  <a:lnTo>
                    <a:pt x="232079" y="0"/>
                  </a:lnTo>
                  <a:lnTo>
                    <a:pt x="232079" y="1105941"/>
                  </a:lnTo>
                  <a:lnTo>
                    <a:pt x="309435" y="1105941"/>
                  </a:lnTo>
                  <a:lnTo>
                    <a:pt x="154724" y="1260665"/>
                  </a:lnTo>
                  <a:lnTo>
                    <a:pt x="0" y="1105941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4878" y="4430906"/>
              <a:ext cx="5128562" cy="61026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21522" y="4481045"/>
              <a:ext cx="3436708" cy="581619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114990" y="4449534"/>
              <a:ext cx="5048885" cy="530225"/>
            </a:xfrm>
            <a:custGeom>
              <a:avLst/>
              <a:gdLst/>
              <a:ahLst/>
              <a:cxnLst/>
              <a:rect l="l" t="t" r="r" b="b"/>
              <a:pathLst>
                <a:path w="5048885" h="530225">
                  <a:moveTo>
                    <a:pt x="4960004" y="0"/>
                  </a:moveTo>
                  <a:lnTo>
                    <a:pt x="88339" y="0"/>
                  </a:lnTo>
                  <a:lnTo>
                    <a:pt x="53953" y="6941"/>
                  </a:lnTo>
                  <a:lnTo>
                    <a:pt x="25873" y="25871"/>
                  </a:lnTo>
                  <a:lnTo>
                    <a:pt x="6941" y="53947"/>
                  </a:lnTo>
                  <a:lnTo>
                    <a:pt x="0" y="88328"/>
                  </a:lnTo>
                  <a:lnTo>
                    <a:pt x="0" y="441706"/>
                  </a:lnTo>
                  <a:lnTo>
                    <a:pt x="6941" y="476094"/>
                  </a:lnTo>
                  <a:lnTo>
                    <a:pt x="25873" y="504174"/>
                  </a:lnTo>
                  <a:lnTo>
                    <a:pt x="53953" y="523105"/>
                  </a:lnTo>
                  <a:lnTo>
                    <a:pt x="88339" y="530047"/>
                  </a:lnTo>
                  <a:lnTo>
                    <a:pt x="4960004" y="530047"/>
                  </a:lnTo>
                  <a:lnTo>
                    <a:pt x="4994392" y="523105"/>
                  </a:lnTo>
                  <a:lnTo>
                    <a:pt x="5022472" y="504174"/>
                  </a:lnTo>
                  <a:lnTo>
                    <a:pt x="5041403" y="476094"/>
                  </a:lnTo>
                  <a:lnTo>
                    <a:pt x="5048345" y="441706"/>
                  </a:lnTo>
                  <a:lnTo>
                    <a:pt x="5048345" y="88328"/>
                  </a:lnTo>
                  <a:lnTo>
                    <a:pt x="5041403" y="53947"/>
                  </a:lnTo>
                  <a:lnTo>
                    <a:pt x="5022472" y="25871"/>
                  </a:lnTo>
                  <a:lnTo>
                    <a:pt x="4994392" y="6941"/>
                  </a:lnTo>
                  <a:lnTo>
                    <a:pt x="4960004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092032" y="4543099"/>
            <a:ext cx="3094990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10" dirty="0">
                <a:solidFill>
                  <a:srgbClr val="550095"/>
                </a:solidFill>
                <a:latin typeface="Calibri"/>
                <a:cs typeface="Calibri"/>
              </a:rPr>
              <a:t>Business</a:t>
            </a:r>
            <a:r>
              <a:rPr sz="1850" b="1" spc="-3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Intelligence</a:t>
            </a:r>
            <a:r>
              <a:rPr sz="1850" b="1" spc="-2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Platforms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430081" y="5056936"/>
            <a:ext cx="1253490" cy="796925"/>
            <a:chOff x="2430081" y="5056936"/>
            <a:chExt cx="1253490" cy="796925"/>
          </a:xfrm>
        </p:grpSpPr>
        <p:pic>
          <p:nvPicPr>
            <p:cNvPr id="75" name="object 7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478786" y="5056936"/>
              <a:ext cx="1204782" cy="770716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30081" y="5271820"/>
              <a:ext cx="1133154" cy="581618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523197" y="5250328"/>
              <a:ext cx="945515" cy="511809"/>
            </a:xfrm>
            <a:custGeom>
              <a:avLst/>
              <a:gdLst/>
              <a:ahLst/>
              <a:cxnLst/>
              <a:rect l="l" t="t" r="r" b="b"/>
              <a:pathLst>
                <a:path w="945514" h="511810">
                  <a:moveTo>
                    <a:pt x="945489" y="0"/>
                  </a:moveTo>
                  <a:lnTo>
                    <a:pt x="0" y="0"/>
                  </a:lnTo>
                  <a:lnTo>
                    <a:pt x="0" y="511427"/>
                  </a:lnTo>
                  <a:lnTo>
                    <a:pt x="945489" y="511427"/>
                  </a:lnTo>
                  <a:lnTo>
                    <a:pt x="945489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68687" y="5079860"/>
              <a:ext cx="170815" cy="681990"/>
            </a:xfrm>
            <a:custGeom>
              <a:avLst/>
              <a:gdLst/>
              <a:ahLst/>
              <a:cxnLst/>
              <a:rect l="l" t="t" r="r" b="b"/>
              <a:pathLst>
                <a:path w="170814" h="681989">
                  <a:moveTo>
                    <a:pt x="170472" y="0"/>
                  </a:moveTo>
                  <a:lnTo>
                    <a:pt x="0" y="170472"/>
                  </a:lnTo>
                  <a:lnTo>
                    <a:pt x="0" y="681896"/>
                  </a:lnTo>
                  <a:lnTo>
                    <a:pt x="170472" y="511418"/>
                  </a:lnTo>
                  <a:lnTo>
                    <a:pt x="170472" y="0"/>
                  </a:lnTo>
                  <a:close/>
                </a:path>
              </a:pathLst>
            </a:custGeom>
            <a:solidFill>
              <a:srgbClr val="50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23197" y="5079860"/>
              <a:ext cx="1116330" cy="170815"/>
            </a:xfrm>
            <a:custGeom>
              <a:avLst/>
              <a:gdLst/>
              <a:ahLst/>
              <a:cxnLst/>
              <a:rect l="l" t="t" r="r" b="b"/>
              <a:pathLst>
                <a:path w="1116329" h="170814">
                  <a:moveTo>
                    <a:pt x="1115961" y="0"/>
                  </a:moveTo>
                  <a:lnTo>
                    <a:pt x="170472" y="0"/>
                  </a:lnTo>
                  <a:lnTo>
                    <a:pt x="0" y="170472"/>
                  </a:lnTo>
                  <a:lnTo>
                    <a:pt x="945489" y="170472"/>
                  </a:lnTo>
                  <a:lnTo>
                    <a:pt x="1115961" y="0"/>
                  </a:lnTo>
                  <a:close/>
                </a:path>
              </a:pathLst>
            </a:custGeom>
            <a:solidFill>
              <a:srgbClr val="819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523197" y="5079860"/>
              <a:ext cx="1116330" cy="681990"/>
            </a:xfrm>
            <a:custGeom>
              <a:avLst/>
              <a:gdLst/>
              <a:ahLst/>
              <a:cxnLst/>
              <a:rect l="l" t="t" r="r" b="b"/>
              <a:pathLst>
                <a:path w="1116329" h="681989">
                  <a:moveTo>
                    <a:pt x="0" y="170472"/>
                  </a:moveTo>
                  <a:lnTo>
                    <a:pt x="170472" y="0"/>
                  </a:lnTo>
                  <a:lnTo>
                    <a:pt x="1115961" y="0"/>
                  </a:lnTo>
                  <a:lnTo>
                    <a:pt x="1115961" y="511418"/>
                  </a:lnTo>
                  <a:lnTo>
                    <a:pt x="945489" y="681896"/>
                  </a:lnTo>
                  <a:lnTo>
                    <a:pt x="0" y="681896"/>
                  </a:lnTo>
                  <a:lnTo>
                    <a:pt x="0" y="170472"/>
                  </a:lnTo>
                  <a:close/>
                </a:path>
                <a:path w="1116329" h="681989">
                  <a:moveTo>
                    <a:pt x="0" y="170472"/>
                  </a:moveTo>
                  <a:lnTo>
                    <a:pt x="945489" y="170472"/>
                  </a:lnTo>
                  <a:lnTo>
                    <a:pt x="1115961" y="0"/>
                  </a:lnTo>
                </a:path>
                <a:path w="1116329" h="681989">
                  <a:moveTo>
                    <a:pt x="945489" y="170472"/>
                  </a:moveTo>
                  <a:lnTo>
                    <a:pt x="945489" y="681896"/>
                  </a:lnTo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523197" y="5333941"/>
            <a:ext cx="94170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SAP</a:t>
            </a:r>
            <a:r>
              <a:rPr sz="1850" spc="-3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spc="-5" dirty="0">
                <a:solidFill>
                  <a:srgbClr val="550095"/>
                </a:solidFill>
                <a:latin typeface="Calibri"/>
                <a:cs typeface="Calibri"/>
              </a:rPr>
              <a:t>BW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066284" y="5045481"/>
            <a:ext cx="1473200" cy="939800"/>
            <a:chOff x="1066284" y="5045481"/>
            <a:chExt cx="1473200" cy="939800"/>
          </a:xfrm>
        </p:grpSpPr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70580" y="5045481"/>
              <a:ext cx="1468373" cy="76927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6284" y="5117103"/>
              <a:ext cx="1305059" cy="868128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114990" y="5238511"/>
              <a:ext cx="1209675" cy="510540"/>
            </a:xfrm>
            <a:custGeom>
              <a:avLst/>
              <a:gdLst/>
              <a:ahLst/>
              <a:cxnLst/>
              <a:rect l="l" t="t" r="r" b="b"/>
              <a:pathLst>
                <a:path w="1209675" h="510539">
                  <a:moveTo>
                    <a:pt x="1209437" y="0"/>
                  </a:moveTo>
                  <a:lnTo>
                    <a:pt x="0" y="0"/>
                  </a:lnTo>
                  <a:lnTo>
                    <a:pt x="0" y="510352"/>
                  </a:lnTo>
                  <a:lnTo>
                    <a:pt x="1209437" y="510352"/>
                  </a:lnTo>
                  <a:lnTo>
                    <a:pt x="1209437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24430" y="5068392"/>
              <a:ext cx="170180" cy="680720"/>
            </a:xfrm>
            <a:custGeom>
              <a:avLst/>
              <a:gdLst/>
              <a:ahLst/>
              <a:cxnLst/>
              <a:rect l="l" t="t" r="r" b="b"/>
              <a:pathLst>
                <a:path w="170180" h="680720">
                  <a:moveTo>
                    <a:pt x="170116" y="0"/>
                  </a:moveTo>
                  <a:lnTo>
                    <a:pt x="0" y="170116"/>
                  </a:lnTo>
                  <a:lnTo>
                    <a:pt x="0" y="680471"/>
                  </a:lnTo>
                  <a:lnTo>
                    <a:pt x="170116" y="510349"/>
                  </a:lnTo>
                  <a:lnTo>
                    <a:pt x="170116" y="0"/>
                  </a:lnTo>
                  <a:close/>
                </a:path>
              </a:pathLst>
            </a:custGeom>
            <a:solidFill>
              <a:srgbClr val="50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14990" y="5068392"/>
              <a:ext cx="1379855" cy="170180"/>
            </a:xfrm>
            <a:custGeom>
              <a:avLst/>
              <a:gdLst/>
              <a:ahLst/>
              <a:cxnLst/>
              <a:rect l="l" t="t" r="r" b="b"/>
              <a:pathLst>
                <a:path w="1379855" h="170179">
                  <a:moveTo>
                    <a:pt x="1379556" y="0"/>
                  </a:moveTo>
                  <a:lnTo>
                    <a:pt x="170110" y="0"/>
                  </a:lnTo>
                  <a:lnTo>
                    <a:pt x="0" y="170116"/>
                  </a:lnTo>
                  <a:lnTo>
                    <a:pt x="1209440" y="170116"/>
                  </a:lnTo>
                  <a:lnTo>
                    <a:pt x="1379556" y="0"/>
                  </a:lnTo>
                  <a:close/>
                </a:path>
              </a:pathLst>
            </a:custGeom>
            <a:solidFill>
              <a:srgbClr val="819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114990" y="5068392"/>
              <a:ext cx="1379855" cy="680720"/>
            </a:xfrm>
            <a:custGeom>
              <a:avLst/>
              <a:gdLst/>
              <a:ahLst/>
              <a:cxnLst/>
              <a:rect l="l" t="t" r="r" b="b"/>
              <a:pathLst>
                <a:path w="1379855" h="680720">
                  <a:moveTo>
                    <a:pt x="0" y="170116"/>
                  </a:moveTo>
                  <a:lnTo>
                    <a:pt x="170110" y="0"/>
                  </a:lnTo>
                  <a:lnTo>
                    <a:pt x="1379556" y="0"/>
                  </a:lnTo>
                  <a:lnTo>
                    <a:pt x="1379556" y="510349"/>
                  </a:lnTo>
                  <a:lnTo>
                    <a:pt x="1209440" y="680471"/>
                  </a:lnTo>
                  <a:lnTo>
                    <a:pt x="0" y="680471"/>
                  </a:lnTo>
                  <a:lnTo>
                    <a:pt x="0" y="170116"/>
                  </a:lnTo>
                  <a:close/>
                </a:path>
                <a:path w="1379855" h="680720">
                  <a:moveTo>
                    <a:pt x="0" y="170116"/>
                  </a:moveTo>
                  <a:lnTo>
                    <a:pt x="1209440" y="170116"/>
                  </a:lnTo>
                  <a:lnTo>
                    <a:pt x="1379556" y="0"/>
                  </a:lnTo>
                </a:path>
                <a:path w="1379855" h="680720">
                  <a:moveTo>
                    <a:pt x="1209440" y="170116"/>
                  </a:moveTo>
                  <a:lnTo>
                    <a:pt x="1209440" y="680471"/>
                  </a:lnTo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114990" y="5179026"/>
            <a:ext cx="1205230" cy="599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634" marR="123825" indent="-374015">
              <a:lnSpc>
                <a:spcPct val="101699"/>
              </a:lnSpc>
              <a:spcBef>
                <a:spcPts val="95"/>
              </a:spcBef>
            </a:pPr>
            <a:r>
              <a:rPr sz="1850" spc="25" dirty="0">
                <a:solidFill>
                  <a:srgbClr val="550095"/>
                </a:solidFill>
                <a:latin typeface="Calibri"/>
                <a:cs typeface="Calibri"/>
              </a:rPr>
              <a:t>M</a:t>
            </a:r>
            <a:r>
              <a:rPr sz="1850" dirty="0">
                <a:solidFill>
                  <a:srgbClr val="550095"/>
                </a:solidFill>
                <a:latin typeface="Calibri"/>
                <a:cs typeface="Calibri"/>
              </a:rPr>
              <a:t>i</a:t>
            </a: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c</a:t>
            </a:r>
            <a:r>
              <a:rPr sz="1850" spc="-30" dirty="0">
                <a:solidFill>
                  <a:srgbClr val="550095"/>
                </a:solidFill>
                <a:latin typeface="Calibri"/>
                <a:cs typeface="Calibri"/>
              </a:rPr>
              <a:t>r</a:t>
            </a:r>
            <a:r>
              <a:rPr sz="1850" spc="5" dirty="0">
                <a:solidFill>
                  <a:srgbClr val="550095"/>
                </a:solidFill>
                <a:latin typeface="Calibri"/>
                <a:cs typeface="Calibri"/>
              </a:rPr>
              <a:t>osoft </a:t>
            </a:r>
            <a:r>
              <a:rPr sz="1850" dirty="0">
                <a:solidFill>
                  <a:srgbClr val="550095"/>
                </a:solidFill>
                <a:latin typeface="Times New Roman"/>
                <a:cs typeface="Times New Roman"/>
              </a:rPr>
              <a:t> </a:t>
            </a: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BI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4885486" y="5045481"/>
            <a:ext cx="1243965" cy="947419"/>
            <a:chOff x="4885486" y="5045481"/>
            <a:chExt cx="1243965" cy="947419"/>
          </a:xfrm>
        </p:grpSpPr>
        <p:pic>
          <p:nvPicPr>
            <p:cNvPr id="91" name="object 9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95519" y="5045481"/>
              <a:ext cx="1233432" cy="78217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85486" y="5124272"/>
              <a:ext cx="1078717" cy="86812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4939918" y="5241735"/>
              <a:ext cx="971550" cy="520065"/>
            </a:xfrm>
            <a:custGeom>
              <a:avLst/>
              <a:gdLst/>
              <a:ahLst/>
              <a:cxnLst/>
              <a:rect l="l" t="t" r="r" b="b"/>
              <a:pathLst>
                <a:path w="971550" h="520064">
                  <a:moveTo>
                    <a:pt x="971276" y="0"/>
                  </a:moveTo>
                  <a:lnTo>
                    <a:pt x="0" y="0"/>
                  </a:lnTo>
                  <a:lnTo>
                    <a:pt x="0" y="520020"/>
                  </a:lnTo>
                  <a:lnTo>
                    <a:pt x="971276" y="520020"/>
                  </a:lnTo>
                  <a:lnTo>
                    <a:pt x="971276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911202" y="5068392"/>
              <a:ext cx="173355" cy="693420"/>
            </a:xfrm>
            <a:custGeom>
              <a:avLst/>
              <a:gdLst/>
              <a:ahLst/>
              <a:cxnLst/>
              <a:rect l="l" t="t" r="r" b="b"/>
              <a:pathLst>
                <a:path w="173354" h="693420">
                  <a:moveTo>
                    <a:pt x="173342" y="0"/>
                  </a:moveTo>
                  <a:lnTo>
                    <a:pt x="0" y="173342"/>
                  </a:lnTo>
                  <a:lnTo>
                    <a:pt x="0" y="693364"/>
                  </a:lnTo>
                  <a:lnTo>
                    <a:pt x="173342" y="520024"/>
                  </a:lnTo>
                  <a:lnTo>
                    <a:pt x="173342" y="0"/>
                  </a:lnTo>
                  <a:close/>
                </a:path>
              </a:pathLst>
            </a:custGeom>
            <a:solidFill>
              <a:srgbClr val="50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39918" y="5068392"/>
              <a:ext cx="1144905" cy="173355"/>
            </a:xfrm>
            <a:custGeom>
              <a:avLst/>
              <a:gdLst/>
              <a:ahLst/>
              <a:cxnLst/>
              <a:rect l="l" t="t" r="r" b="b"/>
              <a:pathLst>
                <a:path w="1144904" h="173354">
                  <a:moveTo>
                    <a:pt x="1144625" y="0"/>
                  </a:moveTo>
                  <a:lnTo>
                    <a:pt x="173342" y="0"/>
                  </a:lnTo>
                  <a:lnTo>
                    <a:pt x="0" y="173342"/>
                  </a:lnTo>
                  <a:lnTo>
                    <a:pt x="971283" y="173342"/>
                  </a:lnTo>
                  <a:lnTo>
                    <a:pt x="1144625" y="0"/>
                  </a:lnTo>
                  <a:close/>
                </a:path>
              </a:pathLst>
            </a:custGeom>
            <a:solidFill>
              <a:srgbClr val="819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939918" y="5068392"/>
              <a:ext cx="1144905" cy="693420"/>
            </a:xfrm>
            <a:custGeom>
              <a:avLst/>
              <a:gdLst/>
              <a:ahLst/>
              <a:cxnLst/>
              <a:rect l="l" t="t" r="r" b="b"/>
              <a:pathLst>
                <a:path w="1144904" h="693420">
                  <a:moveTo>
                    <a:pt x="0" y="173342"/>
                  </a:moveTo>
                  <a:lnTo>
                    <a:pt x="173342" y="0"/>
                  </a:lnTo>
                  <a:lnTo>
                    <a:pt x="1144625" y="0"/>
                  </a:lnTo>
                  <a:lnTo>
                    <a:pt x="1144625" y="520024"/>
                  </a:lnTo>
                  <a:lnTo>
                    <a:pt x="971283" y="693364"/>
                  </a:lnTo>
                  <a:lnTo>
                    <a:pt x="0" y="693364"/>
                  </a:lnTo>
                  <a:lnTo>
                    <a:pt x="0" y="173342"/>
                  </a:lnTo>
                  <a:close/>
                </a:path>
                <a:path w="1144904" h="693420">
                  <a:moveTo>
                    <a:pt x="0" y="173342"/>
                  </a:moveTo>
                  <a:lnTo>
                    <a:pt x="971283" y="173342"/>
                  </a:lnTo>
                  <a:lnTo>
                    <a:pt x="1144625" y="0"/>
                  </a:lnTo>
                </a:path>
                <a:path w="1144904" h="693420">
                  <a:moveTo>
                    <a:pt x="971283" y="173342"/>
                  </a:moveTo>
                  <a:lnTo>
                    <a:pt x="971283" y="693364"/>
                  </a:lnTo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4939919" y="5186316"/>
            <a:ext cx="967105" cy="599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30"/>
              </a:spcBef>
            </a:pPr>
            <a:r>
              <a:rPr sz="1850" spc="15" dirty="0">
                <a:solidFill>
                  <a:srgbClr val="550095"/>
                </a:solidFill>
                <a:latin typeface="Calibri"/>
                <a:cs typeface="Calibri"/>
              </a:rPr>
              <a:t>IBM</a:t>
            </a:r>
            <a:endParaRPr sz="185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40"/>
              </a:spcBef>
            </a:pP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Cognos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3379863" y="3486851"/>
            <a:ext cx="1577340" cy="2515870"/>
            <a:chOff x="3379863" y="3486851"/>
            <a:chExt cx="1577340" cy="2515870"/>
          </a:xfrm>
        </p:grpSpPr>
        <p:pic>
          <p:nvPicPr>
            <p:cNvPr id="99" name="object 9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379863" y="3486851"/>
              <a:ext cx="1461211" cy="395386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24275" y="3515500"/>
              <a:ext cx="1370964" cy="29510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3424275" y="3515499"/>
              <a:ext cx="1370965" cy="295275"/>
            </a:xfrm>
            <a:custGeom>
              <a:avLst/>
              <a:gdLst/>
              <a:ahLst/>
              <a:cxnLst/>
              <a:rect l="l" t="t" r="r" b="b"/>
              <a:pathLst>
                <a:path w="1370964" h="295275">
                  <a:moveTo>
                    <a:pt x="1223403" y="295109"/>
                  </a:moveTo>
                  <a:lnTo>
                    <a:pt x="1223403" y="221335"/>
                  </a:lnTo>
                  <a:lnTo>
                    <a:pt x="0" y="221335"/>
                  </a:lnTo>
                  <a:lnTo>
                    <a:pt x="0" y="73774"/>
                  </a:lnTo>
                  <a:lnTo>
                    <a:pt x="1223403" y="73774"/>
                  </a:lnTo>
                  <a:lnTo>
                    <a:pt x="1223403" y="0"/>
                  </a:lnTo>
                  <a:lnTo>
                    <a:pt x="1370965" y="147548"/>
                  </a:lnTo>
                  <a:lnTo>
                    <a:pt x="1223403" y="295109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619106" y="5054070"/>
              <a:ext cx="1338008" cy="783610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71824" y="5134293"/>
              <a:ext cx="1259220" cy="868131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663518" y="5250690"/>
              <a:ext cx="1075690" cy="521334"/>
            </a:xfrm>
            <a:custGeom>
              <a:avLst/>
              <a:gdLst/>
              <a:ahLst/>
              <a:cxnLst/>
              <a:rect l="l" t="t" r="r" b="b"/>
              <a:pathLst>
                <a:path w="1075689" h="521335">
                  <a:moveTo>
                    <a:pt x="1075496" y="0"/>
                  </a:moveTo>
                  <a:lnTo>
                    <a:pt x="0" y="0"/>
                  </a:lnTo>
                  <a:lnTo>
                    <a:pt x="0" y="521092"/>
                  </a:lnTo>
                  <a:lnTo>
                    <a:pt x="1075496" y="521092"/>
                  </a:lnTo>
                  <a:lnTo>
                    <a:pt x="1075496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739005" y="5076990"/>
              <a:ext cx="173990" cy="695325"/>
            </a:xfrm>
            <a:custGeom>
              <a:avLst/>
              <a:gdLst/>
              <a:ahLst/>
              <a:cxnLst/>
              <a:rect l="l" t="t" r="r" b="b"/>
              <a:pathLst>
                <a:path w="173989" h="695325">
                  <a:moveTo>
                    <a:pt x="173697" y="0"/>
                  </a:moveTo>
                  <a:lnTo>
                    <a:pt x="0" y="173697"/>
                  </a:lnTo>
                  <a:lnTo>
                    <a:pt x="0" y="694792"/>
                  </a:lnTo>
                  <a:lnTo>
                    <a:pt x="173697" y="521094"/>
                  </a:lnTo>
                  <a:lnTo>
                    <a:pt x="173697" y="0"/>
                  </a:lnTo>
                  <a:close/>
                </a:path>
              </a:pathLst>
            </a:custGeom>
            <a:solidFill>
              <a:srgbClr val="505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63518" y="5076990"/>
              <a:ext cx="1249680" cy="173990"/>
            </a:xfrm>
            <a:custGeom>
              <a:avLst/>
              <a:gdLst/>
              <a:ahLst/>
              <a:cxnLst/>
              <a:rect l="l" t="t" r="r" b="b"/>
              <a:pathLst>
                <a:path w="1249679" h="173989">
                  <a:moveTo>
                    <a:pt x="1249184" y="0"/>
                  </a:moveTo>
                  <a:lnTo>
                    <a:pt x="173697" y="0"/>
                  </a:lnTo>
                  <a:lnTo>
                    <a:pt x="0" y="173697"/>
                  </a:lnTo>
                  <a:lnTo>
                    <a:pt x="1075486" y="173697"/>
                  </a:lnTo>
                  <a:lnTo>
                    <a:pt x="1249184" y="0"/>
                  </a:lnTo>
                  <a:close/>
                </a:path>
              </a:pathLst>
            </a:custGeom>
            <a:solidFill>
              <a:srgbClr val="8191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663518" y="5076990"/>
              <a:ext cx="1249680" cy="695325"/>
            </a:xfrm>
            <a:custGeom>
              <a:avLst/>
              <a:gdLst/>
              <a:ahLst/>
              <a:cxnLst/>
              <a:rect l="l" t="t" r="r" b="b"/>
              <a:pathLst>
                <a:path w="1249679" h="695325">
                  <a:moveTo>
                    <a:pt x="0" y="173697"/>
                  </a:moveTo>
                  <a:lnTo>
                    <a:pt x="173697" y="0"/>
                  </a:lnTo>
                  <a:lnTo>
                    <a:pt x="1249184" y="0"/>
                  </a:lnTo>
                  <a:lnTo>
                    <a:pt x="1249184" y="521094"/>
                  </a:lnTo>
                  <a:lnTo>
                    <a:pt x="1075486" y="694792"/>
                  </a:lnTo>
                  <a:lnTo>
                    <a:pt x="0" y="694792"/>
                  </a:lnTo>
                  <a:lnTo>
                    <a:pt x="0" y="173697"/>
                  </a:lnTo>
                  <a:close/>
                </a:path>
                <a:path w="1249679" h="695325">
                  <a:moveTo>
                    <a:pt x="0" y="173697"/>
                  </a:moveTo>
                  <a:lnTo>
                    <a:pt x="1075486" y="173697"/>
                  </a:lnTo>
                  <a:lnTo>
                    <a:pt x="1249184" y="0"/>
                  </a:lnTo>
                </a:path>
                <a:path w="1249679" h="695325">
                  <a:moveTo>
                    <a:pt x="1075486" y="173697"/>
                  </a:moveTo>
                  <a:lnTo>
                    <a:pt x="1075486" y="694792"/>
                  </a:lnTo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3663518" y="5250690"/>
            <a:ext cx="1071245" cy="281305"/>
          </a:xfrm>
          <a:prstGeom prst="rect">
            <a:avLst/>
          </a:prstGeom>
          <a:solidFill>
            <a:srgbClr val="6378DD"/>
          </a:solidFill>
        </p:spPr>
        <p:txBody>
          <a:bodyPr vert="horz" wrap="square" lIns="0" tIns="0" rIns="0" bIns="0" rtlCol="0">
            <a:spAutoFit/>
          </a:bodyPr>
          <a:lstStyle/>
          <a:p>
            <a:pPr marL="222885">
              <a:lnSpc>
                <a:spcPts val="1925"/>
              </a:lnSpc>
            </a:pPr>
            <a:r>
              <a:rPr sz="1850" spc="5" dirty="0">
                <a:solidFill>
                  <a:srgbClr val="550095"/>
                </a:solidFill>
                <a:latin typeface="Calibri"/>
                <a:cs typeface="Calibri"/>
              </a:rPr>
              <a:t>Oracle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663518" y="5531388"/>
            <a:ext cx="1071245" cy="240665"/>
          </a:xfrm>
          <a:prstGeom prst="rect">
            <a:avLst/>
          </a:prstGeom>
          <a:solidFill>
            <a:srgbClr val="6378DD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895"/>
              </a:lnSpc>
            </a:pP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Hyperion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631709" y="3193592"/>
            <a:ext cx="1591945" cy="753110"/>
            <a:chOff x="7631709" y="3193592"/>
            <a:chExt cx="1591945" cy="753110"/>
          </a:xfrm>
        </p:grpSpPr>
        <p:pic>
          <p:nvPicPr>
            <p:cNvPr id="111" name="object 11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31709" y="3193592"/>
              <a:ext cx="1591576" cy="753109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773530" y="3788752"/>
              <a:ext cx="1389583" cy="122135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7676108" y="3257638"/>
              <a:ext cx="1503045" cy="623570"/>
            </a:xfrm>
            <a:custGeom>
              <a:avLst/>
              <a:gdLst/>
              <a:ahLst/>
              <a:cxnLst/>
              <a:rect l="l" t="t" r="r" b="b"/>
              <a:pathLst>
                <a:path w="1503045" h="623570">
                  <a:moveTo>
                    <a:pt x="1502765" y="0"/>
                  </a:moveTo>
                  <a:lnTo>
                    <a:pt x="1499500" y="16172"/>
                  </a:lnTo>
                  <a:lnTo>
                    <a:pt x="1490595" y="29376"/>
                  </a:lnTo>
                  <a:lnTo>
                    <a:pt x="1477391" y="38277"/>
                  </a:lnTo>
                  <a:lnTo>
                    <a:pt x="1461223" y="41541"/>
                  </a:lnTo>
                  <a:lnTo>
                    <a:pt x="41554" y="41541"/>
                  </a:lnTo>
                  <a:lnTo>
                    <a:pt x="25379" y="44807"/>
                  </a:lnTo>
                  <a:lnTo>
                    <a:pt x="12171" y="53713"/>
                  </a:lnTo>
                  <a:lnTo>
                    <a:pt x="3265" y="66921"/>
                  </a:lnTo>
                  <a:lnTo>
                    <a:pt x="0" y="83096"/>
                  </a:lnTo>
                  <a:lnTo>
                    <a:pt x="0" y="581621"/>
                  </a:lnTo>
                  <a:lnTo>
                    <a:pt x="3265" y="597794"/>
                  </a:lnTo>
                  <a:lnTo>
                    <a:pt x="12171" y="610998"/>
                  </a:lnTo>
                  <a:lnTo>
                    <a:pt x="25379" y="619899"/>
                  </a:lnTo>
                  <a:lnTo>
                    <a:pt x="41554" y="623163"/>
                  </a:lnTo>
                  <a:lnTo>
                    <a:pt x="57721" y="619899"/>
                  </a:lnTo>
                  <a:lnTo>
                    <a:pt x="70926" y="610998"/>
                  </a:lnTo>
                  <a:lnTo>
                    <a:pt x="79830" y="597794"/>
                  </a:lnTo>
                  <a:lnTo>
                    <a:pt x="83096" y="581621"/>
                  </a:lnTo>
                  <a:lnTo>
                    <a:pt x="83096" y="540080"/>
                  </a:lnTo>
                  <a:lnTo>
                    <a:pt x="1461223" y="540080"/>
                  </a:lnTo>
                  <a:lnTo>
                    <a:pt x="1477391" y="536814"/>
                  </a:lnTo>
                  <a:lnTo>
                    <a:pt x="1490595" y="527908"/>
                  </a:lnTo>
                  <a:lnTo>
                    <a:pt x="1499500" y="514700"/>
                  </a:lnTo>
                  <a:lnTo>
                    <a:pt x="1502765" y="498525"/>
                  </a:lnTo>
                  <a:lnTo>
                    <a:pt x="1502765" y="124637"/>
                  </a:lnTo>
                  <a:lnTo>
                    <a:pt x="41554" y="124637"/>
                  </a:lnTo>
                  <a:lnTo>
                    <a:pt x="41554" y="83096"/>
                  </a:lnTo>
                  <a:lnTo>
                    <a:pt x="43186" y="75006"/>
                  </a:lnTo>
                  <a:lnTo>
                    <a:pt x="47636" y="68402"/>
                  </a:lnTo>
                  <a:lnTo>
                    <a:pt x="54236" y="63950"/>
                  </a:lnTo>
                  <a:lnTo>
                    <a:pt x="62318" y="62318"/>
                  </a:lnTo>
                  <a:lnTo>
                    <a:pt x="1502765" y="62318"/>
                  </a:lnTo>
                  <a:lnTo>
                    <a:pt x="1502765" y="0"/>
                  </a:lnTo>
                  <a:close/>
                </a:path>
                <a:path w="1503045" h="623570">
                  <a:moveTo>
                    <a:pt x="1502765" y="62318"/>
                  </a:moveTo>
                  <a:lnTo>
                    <a:pt x="62318" y="62318"/>
                  </a:lnTo>
                  <a:lnTo>
                    <a:pt x="70408" y="63950"/>
                  </a:lnTo>
                  <a:lnTo>
                    <a:pt x="77012" y="68402"/>
                  </a:lnTo>
                  <a:lnTo>
                    <a:pt x="81464" y="75006"/>
                  </a:lnTo>
                  <a:lnTo>
                    <a:pt x="83096" y="83096"/>
                  </a:lnTo>
                  <a:lnTo>
                    <a:pt x="79830" y="99263"/>
                  </a:lnTo>
                  <a:lnTo>
                    <a:pt x="70926" y="112468"/>
                  </a:lnTo>
                  <a:lnTo>
                    <a:pt x="57721" y="121372"/>
                  </a:lnTo>
                  <a:lnTo>
                    <a:pt x="41554" y="124637"/>
                  </a:lnTo>
                  <a:lnTo>
                    <a:pt x="1502765" y="124637"/>
                  </a:lnTo>
                  <a:lnTo>
                    <a:pt x="1502765" y="62318"/>
                  </a:lnTo>
                  <a:close/>
                </a:path>
                <a:path w="1503045" h="623570">
                  <a:moveTo>
                    <a:pt x="1419669" y="0"/>
                  </a:moveTo>
                  <a:lnTo>
                    <a:pt x="1419669" y="41541"/>
                  </a:lnTo>
                  <a:lnTo>
                    <a:pt x="1461223" y="41541"/>
                  </a:lnTo>
                  <a:lnTo>
                    <a:pt x="1461223" y="20777"/>
                  </a:lnTo>
                  <a:lnTo>
                    <a:pt x="1440446" y="20777"/>
                  </a:lnTo>
                  <a:lnTo>
                    <a:pt x="1432362" y="19145"/>
                  </a:lnTo>
                  <a:lnTo>
                    <a:pt x="1425757" y="14693"/>
                  </a:lnTo>
                  <a:lnTo>
                    <a:pt x="1421303" y="8089"/>
                  </a:lnTo>
                  <a:lnTo>
                    <a:pt x="1419669" y="0"/>
                  </a:lnTo>
                  <a:close/>
                </a:path>
                <a:path w="1503045" h="623570">
                  <a:moveTo>
                    <a:pt x="1461223" y="0"/>
                  </a:moveTo>
                  <a:lnTo>
                    <a:pt x="1459590" y="8089"/>
                  </a:lnTo>
                  <a:lnTo>
                    <a:pt x="1455135" y="14693"/>
                  </a:lnTo>
                  <a:lnTo>
                    <a:pt x="1448531" y="19145"/>
                  </a:lnTo>
                  <a:lnTo>
                    <a:pt x="1440446" y="20777"/>
                  </a:lnTo>
                  <a:lnTo>
                    <a:pt x="1461223" y="20777"/>
                  </a:lnTo>
                  <a:lnTo>
                    <a:pt x="146122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17663" y="3216096"/>
              <a:ext cx="1461770" cy="166370"/>
            </a:xfrm>
            <a:custGeom>
              <a:avLst/>
              <a:gdLst/>
              <a:ahLst/>
              <a:cxnLst/>
              <a:rect l="l" t="t" r="r" b="b"/>
              <a:pathLst>
                <a:path w="1461770" h="166370">
                  <a:moveTo>
                    <a:pt x="20764" y="103860"/>
                  </a:moveTo>
                  <a:lnTo>
                    <a:pt x="12681" y="105492"/>
                  </a:lnTo>
                  <a:lnTo>
                    <a:pt x="6081" y="109943"/>
                  </a:lnTo>
                  <a:lnTo>
                    <a:pt x="1631" y="116547"/>
                  </a:lnTo>
                  <a:lnTo>
                    <a:pt x="0" y="124637"/>
                  </a:lnTo>
                  <a:lnTo>
                    <a:pt x="0" y="166179"/>
                  </a:lnTo>
                  <a:lnTo>
                    <a:pt x="16167" y="162914"/>
                  </a:lnTo>
                  <a:lnTo>
                    <a:pt x="29371" y="154009"/>
                  </a:lnTo>
                  <a:lnTo>
                    <a:pt x="38276" y="140804"/>
                  </a:lnTo>
                  <a:lnTo>
                    <a:pt x="41541" y="124637"/>
                  </a:lnTo>
                  <a:lnTo>
                    <a:pt x="39909" y="116547"/>
                  </a:lnTo>
                  <a:lnTo>
                    <a:pt x="35458" y="109943"/>
                  </a:lnTo>
                  <a:lnTo>
                    <a:pt x="28854" y="105492"/>
                  </a:lnTo>
                  <a:lnTo>
                    <a:pt x="20764" y="103860"/>
                  </a:lnTo>
                  <a:close/>
                </a:path>
                <a:path w="1461770" h="166370">
                  <a:moveTo>
                    <a:pt x="1461211" y="41541"/>
                  </a:moveTo>
                  <a:lnTo>
                    <a:pt x="1419669" y="41541"/>
                  </a:lnTo>
                  <a:lnTo>
                    <a:pt x="1419669" y="83096"/>
                  </a:lnTo>
                  <a:lnTo>
                    <a:pt x="1435836" y="79830"/>
                  </a:lnTo>
                  <a:lnTo>
                    <a:pt x="1449041" y="70924"/>
                  </a:lnTo>
                  <a:lnTo>
                    <a:pt x="1457945" y="57716"/>
                  </a:lnTo>
                  <a:lnTo>
                    <a:pt x="1461211" y="41541"/>
                  </a:lnTo>
                  <a:close/>
                </a:path>
                <a:path w="1461770" h="166370">
                  <a:moveTo>
                    <a:pt x="1419669" y="0"/>
                  </a:moveTo>
                  <a:lnTo>
                    <a:pt x="1403497" y="3263"/>
                  </a:lnTo>
                  <a:lnTo>
                    <a:pt x="1390292" y="12165"/>
                  </a:lnTo>
                  <a:lnTo>
                    <a:pt x="1381391" y="25369"/>
                  </a:lnTo>
                  <a:lnTo>
                    <a:pt x="1378127" y="41541"/>
                  </a:lnTo>
                  <a:lnTo>
                    <a:pt x="1379759" y="49631"/>
                  </a:lnTo>
                  <a:lnTo>
                    <a:pt x="1384209" y="56235"/>
                  </a:lnTo>
                  <a:lnTo>
                    <a:pt x="1390809" y="60686"/>
                  </a:lnTo>
                  <a:lnTo>
                    <a:pt x="1398892" y="62318"/>
                  </a:lnTo>
                  <a:lnTo>
                    <a:pt x="1406976" y="60686"/>
                  </a:lnTo>
                  <a:lnTo>
                    <a:pt x="1413581" y="56235"/>
                  </a:lnTo>
                  <a:lnTo>
                    <a:pt x="1418035" y="49631"/>
                  </a:lnTo>
                  <a:lnTo>
                    <a:pt x="1419669" y="41541"/>
                  </a:lnTo>
                  <a:lnTo>
                    <a:pt x="1461211" y="41541"/>
                  </a:lnTo>
                  <a:lnTo>
                    <a:pt x="1457945" y="25369"/>
                  </a:lnTo>
                  <a:lnTo>
                    <a:pt x="1449041" y="12165"/>
                  </a:lnTo>
                  <a:lnTo>
                    <a:pt x="1435836" y="3263"/>
                  </a:lnTo>
                  <a:lnTo>
                    <a:pt x="1419669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76108" y="3216097"/>
              <a:ext cx="1503045" cy="664845"/>
            </a:xfrm>
            <a:custGeom>
              <a:avLst/>
              <a:gdLst/>
              <a:ahLst/>
              <a:cxnLst/>
              <a:rect l="l" t="t" r="r" b="b"/>
              <a:pathLst>
                <a:path w="1503045" h="664845">
                  <a:moveTo>
                    <a:pt x="0" y="124637"/>
                  </a:moveTo>
                  <a:lnTo>
                    <a:pt x="3265" y="108465"/>
                  </a:lnTo>
                  <a:lnTo>
                    <a:pt x="12171" y="95261"/>
                  </a:lnTo>
                  <a:lnTo>
                    <a:pt x="25379" y="86359"/>
                  </a:lnTo>
                  <a:lnTo>
                    <a:pt x="41554" y="83096"/>
                  </a:lnTo>
                  <a:lnTo>
                    <a:pt x="1419669" y="83096"/>
                  </a:lnTo>
                  <a:lnTo>
                    <a:pt x="1419669" y="41541"/>
                  </a:lnTo>
                  <a:lnTo>
                    <a:pt x="1422935" y="25369"/>
                  </a:lnTo>
                  <a:lnTo>
                    <a:pt x="1431840" y="12165"/>
                  </a:lnTo>
                  <a:lnTo>
                    <a:pt x="1445049" y="3263"/>
                  </a:lnTo>
                  <a:lnTo>
                    <a:pt x="1461223" y="0"/>
                  </a:lnTo>
                  <a:lnTo>
                    <a:pt x="1477391" y="3263"/>
                  </a:lnTo>
                  <a:lnTo>
                    <a:pt x="1490595" y="12165"/>
                  </a:lnTo>
                  <a:lnTo>
                    <a:pt x="1499500" y="25369"/>
                  </a:lnTo>
                  <a:lnTo>
                    <a:pt x="1502765" y="41541"/>
                  </a:lnTo>
                  <a:lnTo>
                    <a:pt x="1502765" y="540080"/>
                  </a:lnTo>
                  <a:lnTo>
                    <a:pt x="1499500" y="556247"/>
                  </a:lnTo>
                  <a:lnTo>
                    <a:pt x="1490595" y="569452"/>
                  </a:lnTo>
                  <a:lnTo>
                    <a:pt x="1477391" y="578356"/>
                  </a:lnTo>
                  <a:lnTo>
                    <a:pt x="1461223" y="581621"/>
                  </a:lnTo>
                  <a:lnTo>
                    <a:pt x="83096" y="581621"/>
                  </a:lnTo>
                  <a:lnTo>
                    <a:pt x="83096" y="623163"/>
                  </a:lnTo>
                  <a:lnTo>
                    <a:pt x="79830" y="639336"/>
                  </a:lnTo>
                  <a:lnTo>
                    <a:pt x="70926" y="652540"/>
                  </a:lnTo>
                  <a:lnTo>
                    <a:pt x="57721" y="661441"/>
                  </a:lnTo>
                  <a:lnTo>
                    <a:pt x="41554" y="664705"/>
                  </a:lnTo>
                  <a:lnTo>
                    <a:pt x="25379" y="661441"/>
                  </a:lnTo>
                  <a:lnTo>
                    <a:pt x="12171" y="652540"/>
                  </a:lnTo>
                  <a:lnTo>
                    <a:pt x="3265" y="639336"/>
                  </a:lnTo>
                  <a:lnTo>
                    <a:pt x="0" y="623163"/>
                  </a:lnTo>
                  <a:lnTo>
                    <a:pt x="0" y="124637"/>
                  </a:lnTo>
                  <a:close/>
                </a:path>
                <a:path w="1503045" h="664845">
                  <a:moveTo>
                    <a:pt x="1419669" y="83096"/>
                  </a:moveTo>
                  <a:lnTo>
                    <a:pt x="1461223" y="83096"/>
                  </a:lnTo>
                  <a:lnTo>
                    <a:pt x="1477391" y="79830"/>
                  </a:lnTo>
                  <a:lnTo>
                    <a:pt x="1490595" y="70924"/>
                  </a:lnTo>
                  <a:lnTo>
                    <a:pt x="1499500" y="57716"/>
                  </a:lnTo>
                  <a:lnTo>
                    <a:pt x="1502765" y="41541"/>
                  </a:lnTo>
                </a:path>
                <a:path w="1503045" h="664845">
                  <a:moveTo>
                    <a:pt x="1461223" y="83096"/>
                  </a:moveTo>
                  <a:lnTo>
                    <a:pt x="1461223" y="41541"/>
                  </a:lnTo>
                  <a:lnTo>
                    <a:pt x="1459590" y="49631"/>
                  </a:lnTo>
                  <a:lnTo>
                    <a:pt x="1455135" y="56235"/>
                  </a:lnTo>
                  <a:lnTo>
                    <a:pt x="1448531" y="60686"/>
                  </a:lnTo>
                  <a:lnTo>
                    <a:pt x="1440446" y="62318"/>
                  </a:lnTo>
                  <a:lnTo>
                    <a:pt x="1432362" y="60686"/>
                  </a:lnTo>
                  <a:lnTo>
                    <a:pt x="1425757" y="56235"/>
                  </a:lnTo>
                  <a:lnTo>
                    <a:pt x="1421303" y="49631"/>
                  </a:lnTo>
                  <a:lnTo>
                    <a:pt x="1419669" y="41541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671810" y="3315659"/>
              <a:ext cx="91691" cy="70914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759204" y="3340734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6984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 txBox="1"/>
          <p:nvPr/>
        </p:nvSpPr>
        <p:spPr>
          <a:xfrm>
            <a:off x="7900746" y="3323811"/>
            <a:ext cx="1096010" cy="42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735">
              <a:lnSpc>
                <a:spcPct val="101299"/>
              </a:lnSpc>
              <a:spcBef>
                <a:spcPts val="10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Data,</a:t>
            </a:r>
            <a:r>
              <a:rPr sz="1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Cell</a:t>
            </a:r>
            <a:r>
              <a:rPr sz="13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Level </a:t>
            </a:r>
            <a:r>
              <a:rPr sz="1300" spc="-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Authorizations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19" name="object 119"/>
          <p:cNvGrpSpPr/>
          <p:nvPr/>
        </p:nvGrpSpPr>
        <p:grpSpPr>
          <a:xfrm>
            <a:off x="1879980" y="2505549"/>
            <a:ext cx="997585" cy="535940"/>
            <a:chOff x="1879980" y="2505549"/>
            <a:chExt cx="997585" cy="535940"/>
          </a:xfrm>
        </p:grpSpPr>
        <p:pic>
          <p:nvPicPr>
            <p:cNvPr id="120" name="object 12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79980" y="2505549"/>
              <a:ext cx="997061" cy="532912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35848" y="2559979"/>
              <a:ext cx="911108" cy="48134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924392" y="2556217"/>
              <a:ext cx="908685" cy="416559"/>
            </a:xfrm>
            <a:custGeom>
              <a:avLst/>
              <a:gdLst/>
              <a:ahLst/>
              <a:cxnLst/>
              <a:rect l="l" t="t" r="r" b="b"/>
              <a:pathLst>
                <a:path w="908685" h="416560">
                  <a:moveTo>
                    <a:pt x="908240" y="0"/>
                  </a:moveTo>
                  <a:lnTo>
                    <a:pt x="906058" y="10804"/>
                  </a:lnTo>
                  <a:lnTo>
                    <a:pt x="900107" y="19629"/>
                  </a:lnTo>
                  <a:lnTo>
                    <a:pt x="891283" y="25579"/>
                  </a:lnTo>
                  <a:lnTo>
                    <a:pt x="880478" y="27762"/>
                  </a:lnTo>
                  <a:lnTo>
                    <a:pt x="27749" y="27762"/>
                  </a:lnTo>
                  <a:lnTo>
                    <a:pt x="16946" y="29942"/>
                  </a:lnTo>
                  <a:lnTo>
                    <a:pt x="8126" y="35888"/>
                  </a:lnTo>
                  <a:lnTo>
                    <a:pt x="2180" y="44708"/>
                  </a:lnTo>
                  <a:lnTo>
                    <a:pt x="0" y="55511"/>
                  </a:lnTo>
                  <a:lnTo>
                    <a:pt x="0" y="388581"/>
                  </a:lnTo>
                  <a:lnTo>
                    <a:pt x="2180" y="399386"/>
                  </a:lnTo>
                  <a:lnTo>
                    <a:pt x="8126" y="408211"/>
                  </a:lnTo>
                  <a:lnTo>
                    <a:pt x="16946" y="414161"/>
                  </a:lnTo>
                  <a:lnTo>
                    <a:pt x="27749" y="416344"/>
                  </a:lnTo>
                  <a:lnTo>
                    <a:pt x="38554" y="414161"/>
                  </a:lnTo>
                  <a:lnTo>
                    <a:pt x="47378" y="408211"/>
                  </a:lnTo>
                  <a:lnTo>
                    <a:pt x="53329" y="399386"/>
                  </a:lnTo>
                  <a:lnTo>
                    <a:pt x="55511" y="388581"/>
                  </a:lnTo>
                  <a:lnTo>
                    <a:pt x="55511" y="360832"/>
                  </a:lnTo>
                  <a:lnTo>
                    <a:pt x="880478" y="360832"/>
                  </a:lnTo>
                  <a:lnTo>
                    <a:pt x="891283" y="358652"/>
                  </a:lnTo>
                  <a:lnTo>
                    <a:pt x="900107" y="352705"/>
                  </a:lnTo>
                  <a:lnTo>
                    <a:pt x="906058" y="343885"/>
                  </a:lnTo>
                  <a:lnTo>
                    <a:pt x="908240" y="333082"/>
                  </a:lnTo>
                  <a:lnTo>
                    <a:pt x="908240" y="83273"/>
                  </a:lnTo>
                  <a:lnTo>
                    <a:pt x="27749" y="83273"/>
                  </a:lnTo>
                  <a:lnTo>
                    <a:pt x="27749" y="47853"/>
                  </a:lnTo>
                  <a:lnTo>
                    <a:pt x="33959" y="41630"/>
                  </a:lnTo>
                  <a:lnTo>
                    <a:pt x="908240" y="41630"/>
                  </a:lnTo>
                  <a:lnTo>
                    <a:pt x="908240" y="0"/>
                  </a:lnTo>
                  <a:close/>
                </a:path>
                <a:path w="908685" h="416560">
                  <a:moveTo>
                    <a:pt x="908240" y="41630"/>
                  </a:moveTo>
                  <a:lnTo>
                    <a:pt x="49301" y="41630"/>
                  </a:lnTo>
                  <a:lnTo>
                    <a:pt x="55511" y="47853"/>
                  </a:lnTo>
                  <a:lnTo>
                    <a:pt x="55511" y="55511"/>
                  </a:lnTo>
                  <a:lnTo>
                    <a:pt x="53329" y="66316"/>
                  </a:lnTo>
                  <a:lnTo>
                    <a:pt x="47378" y="75141"/>
                  </a:lnTo>
                  <a:lnTo>
                    <a:pt x="38554" y="81091"/>
                  </a:lnTo>
                  <a:lnTo>
                    <a:pt x="27749" y="83273"/>
                  </a:lnTo>
                  <a:lnTo>
                    <a:pt x="908240" y="83273"/>
                  </a:lnTo>
                  <a:lnTo>
                    <a:pt x="908240" y="41630"/>
                  </a:lnTo>
                  <a:close/>
                </a:path>
                <a:path w="908685" h="416560">
                  <a:moveTo>
                    <a:pt x="852728" y="7670"/>
                  </a:moveTo>
                  <a:lnTo>
                    <a:pt x="852728" y="27762"/>
                  </a:lnTo>
                  <a:lnTo>
                    <a:pt x="880478" y="27762"/>
                  </a:lnTo>
                  <a:lnTo>
                    <a:pt x="880478" y="13881"/>
                  </a:lnTo>
                  <a:lnTo>
                    <a:pt x="858926" y="13881"/>
                  </a:lnTo>
                  <a:lnTo>
                    <a:pt x="852728" y="7670"/>
                  </a:lnTo>
                  <a:close/>
                </a:path>
                <a:path w="908685" h="416560">
                  <a:moveTo>
                    <a:pt x="880478" y="7670"/>
                  </a:moveTo>
                  <a:lnTo>
                    <a:pt x="874280" y="13881"/>
                  </a:lnTo>
                  <a:lnTo>
                    <a:pt x="880478" y="13881"/>
                  </a:lnTo>
                  <a:lnTo>
                    <a:pt x="880478" y="767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952142" y="2528468"/>
              <a:ext cx="880744" cy="111125"/>
            </a:xfrm>
            <a:custGeom>
              <a:avLst/>
              <a:gdLst/>
              <a:ahLst/>
              <a:cxnLst/>
              <a:rect l="l" t="t" r="r" b="b"/>
              <a:pathLst>
                <a:path w="880744" h="111125">
                  <a:moveTo>
                    <a:pt x="21551" y="69392"/>
                  </a:moveTo>
                  <a:lnTo>
                    <a:pt x="6210" y="69392"/>
                  </a:lnTo>
                  <a:lnTo>
                    <a:pt x="0" y="75603"/>
                  </a:lnTo>
                  <a:lnTo>
                    <a:pt x="0" y="111023"/>
                  </a:lnTo>
                  <a:lnTo>
                    <a:pt x="10804" y="108841"/>
                  </a:lnTo>
                  <a:lnTo>
                    <a:pt x="19629" y="102890"/>
                  </a:lnTo>
                  <a:lnTo>
                    <a:pt x="25579" y="94065"/>
                  </a:lnTo>
                  <a:lnTo>
                    <a:pt x="27762" y="83261"/>
                  </a:lnTo>
                  <a:lnTo>
                    <a:pt x="27762" y="75603"/>
                  </a:lnTo>
                  <a:lnTo>
                    <a:pt x="21551" y="69392"/>
                  </a:lnTo>
                  <a:close/>
                </a:path>
                <a:path w="880744" h="111125">
                  <a:moveTo>
                    <a:pt x="880491" y="27749"/>
                  </a:moveTo>
                  <a:lnTo>
                    <a:pt x="852728" y="27749"/>
                  </a:lnTo>
                  <a:lnTo>
                    <a:pt x="852728" y="55511"/>
                  </a:lnTo>
                  <a:lnTo>
                    <a:pt x="863533" y="53329"/>
                  </a:lnTo>
                  <a:lnTo>
                    <a:pt x="872358" y="47378"/>
                  </a:lnTo>
                  <a:lnTo>
                    <a:pt x="878308" y="38554"/>
                  </a:lnTo>
                  <a:lnTo>
                    <a:pt x="880491" y="27749"/>
                  </a:lnTo>
                  <a:close/>
                </a:path>
                <a:path w="880744" h="111125">
                  <a:moveTo>
                    <a:pt x="852728" y="0"/>
                  </a:moveTo>
                  <a:lnTo>
                    <a:pt x="841926" y="2180"/>
                  </a:lnTo>
                  <a:lnTo>
                    <a:pt x="833105" y="8126"/>
                  </a:lnTo>
                  <a:lnTo>
                    <a:pt x="827159" y="16946"/>
                  </a:lnTo>
                  <a:lnTo>
                    <a:pt x="824979" y="27749"/>
                  </a:lnTo>
                  <a:lnTo>
                    <a:pt x="824979" y="35420"/>
                  </a:lnTo>
                  <a:lnTo>
                    <a:pt x="831176" y="41643"/>
                  </a:lnTo>
                  <a:lnTo>
                    <a:pt x="846531" y="41643"/>
                  </a:lnTo>
                  <a:lnTo>
                    <a:pt x="852728" y="35420"/>
                  </a:lnTo>
                  <a:lnTo>
                    <a:pt x="852728" y="27749"/>
                  </a:lnTo>
                  <a:lnTo>
                    <a:pt x="880491" y="27749"/>
                  </a:lnTo>
                  <a:lnTo>
                    <a:pt x="878308" y="16946"/>
                  </a:lnTo>
                  <a:lnTo>
                    <a:pt x="872358" y="8126"/>
                  </a:lnTo>
                  <a:lnTo>
                    <a:pt x="863533" y="2180"/>
                  </a:lnTo>
                  <a:lnTo>
                    <a:pt x="852728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924392" y="2528468"/>
              <a:ext cx="908685" cy="444500"/>
            </a:xfrm>
            <a:custGeom>
              <a:avLst/>
              <a:gdLst/>
              <a:ahLst/>
              <a:cxnLst/>
              <a:rect l="l" t="t" r="r" b="b"/>
              <a:pathLst>
                <a:path w="908685" h="444500">
                  <a:moveTo>
                    <a:pt x="0" y="83261"/>
                  </a:moveTo>
                  <a:lnTo>
                    <a:pt x="2180" y="72458"/>
                  </a:lnTo>
                  <a:lnTo>
                    <a:pt x="8126" y="63638"/>
                  </a:lnTo>
                  <a:lnTo>
                    <a:pt x="16946" y="57691"/>
                  </a:lnTo>
                  <a:lnTo>
                    <a:pt x="27749" y="55511"/>
                  </a:lnTo>
                  <a:lnTo>
                    <a:pt x="852728" y="55511"/>
                  </a:lnTo>
                  <a:lnTo>
                    <a:pt x="852728" y="27749"/>
                  </a:lnTo>
                  <a:lnTo>
                    <a:pt x="854909" y="16946"/>
                  </a:lnTo>
                  <a:lnTo>
                    <a:pt x="860855" y="8126"/>
                  </a:lnTo>
                  <a:lnTo>
                    <a:pt x="869675" y="2180"/>
                  </a:lnTo>
                  <a:lnTo>
                    <a:pt x="880478" y="0"/>
                  </a:lnTo>
                  <a:lnTo>
                    <a:pt x="891283" y="2180"/>
                  </a:lnTo>
                  <a:lnTo>
                    <a:pt x="900107" y="8126"/>
                  </a:lnTo>
                  <a:lnTo>
                    <a:pt x="906058" y="16946"/>
                  </a:lnTo>
                  <a:lnTo>
                    <a:pt x="908240" y="27749"/>
                  </a:lnTo>
                  <a:lnTo>
                    <a:pt x="908240" y="360832"/>
                  </a:lnTo>
                  <a:lnTo>
                    <a:pt x="906058" y="371629"/>
                  </a:lnTo>
                  <a:lnTo>
                    <a:pt x="900107" y="380450"/>
                  </a:lnTo>
                  <a:lnTo>
                    <a:pt x="891283" y="386399"/>
                  </a:lnTo>
                  <a:lnTo>
                    <a:pt x="880478" y="388581"/>
                  </a:lnTo>
                  <a:lnTo>
                    <a:pt x="55511" y="388581"/>
                  </a:lnTo>
                  <a:lnTo>
                    <a:pt x="55511" y="416331"/>
                  </a:lnTo>
                  <a:lnTo>
                    <a:pt x="53329" y="427136"/>
                  </a:lnTo>
                  <a:lnTo>
                    <a:pt x="47378" y="435960"/>
                  </a:lnTo>
                  <a:lnTo>
                    <a:pt x="38554" y="441911"/>
                  </a:lnTo>
                  <a:lnTo>
                    <a:pt x="27749" y="444093"/>
                  </a:lnTo>
                  <a:lnTo>
                    <a:pt x="16946" y="441911"/>
                  </a:lnTo>
                  <a:lnTo>
                    <a:pt x="8126" y="435960"/>
                  </a:lnTo>
                  <a:lnTo>
                    <a:pt x="2180" y="427136"/>
                  </a:lnTo>
                  <a:lnTo>
                    <a:pt x="0" y="416331"/>
                  </a:lnTo>
                  <a:lnTo>
                    <a:pt x="0" y="83261"/>
                  </a:lnTo>
                  <a:close/>
                </a:path>
                <a:path w="908685" h="444500">
                  <a:moveTo>
                    <a:pt x="852728" y="55511"/>
                  </a:moveTo>
                  <a:lnTo>
                    <a:pt x="880478" y="55511"/>
                  </a:lnTo>
                  <a:lnTo>
                    <a:pt x="891283" y="53329"/>
                  </a:lnTo>
                  <a:lnTo>
                    <a:pt x="900107" y="47378"/>
                  </a:lnTo>
                  <a:lnTo>
                    <a:pt x="906058" y="38554"/>
                  </a:lnTo>
                  <a:lnTo>
                    <a:pt x="908240" y="27749"/>
                  </a:lnTo>
                </a:path>
                <a:path w="908685" h="444500">
                  <a:moveTo>
                    <a:pt x="880478" y="55511"/>
                  </a:moveTo>
                  <a:lnTo>
                    <a:pt x="880478" y="27749"/>
                  </a:lnTo>
                  <a:lnTo>
                    <a:pt x="880478" y="35420"/>
                  </a:lnTo>
                  <a:lnTo>
                    <a:pt x="874280" y="41630"/>
                  </a:lnTo>
                  <a:lnTo>
                    <a:pt x="866597" y="41630"/>
                  </a:lnTo>
                  <a:lnTo>
                    <a:pt x="858926" y="41630"/>
                  </a:lnTo>
                  <a:lnTo>
                    <a:pt x="852728" y="35420"/>
                  </a:lnTo>
                  <a:lnTo>
                    <a:pt x="852728" y="27749"/>
                  </a:lnTo>
                </a:path>
                <a:path w="908685" h="444500">
                  <a:moveTo>
                    <a:pt x="27749" y="111023"/>
                  </a:moveTo>
                  <a:lnTo>
                    <a:pt x="27749" y="83261"/>
                  </a:lnTo>
                  <a:lnTo>
                    <a:pt x="27749" y="75603"/>
                  </a:lnTo>
                  <a:lnTo>
                    <a:pt x="33959" y="69380"/>
                  </a:lnTo>
                  <a:lnTo>
                    <a:pt x="41630" y="69380"/>
                  </a:lnTo>
                  <a:lnTo>
                    <a:pt x="49301" y="69380"/>
                  </a:lnTo>
                  <a:lnTo>
                    <a:pt x="55511" y="75603"/>
                  </a:lnTo>
                  <a:lnTo>
                    <a:pt x="55511" y="83261"/>
                  </a:lnTo>
                  <a:lnTo>
                    <a:pt x="53329" y="94065"/>
                  </a:lnTo>
                  <a:lnTo>
                    <a:pt x="47378" y="102890"/>
                  </a:lnTo>
                  <a:lnTo>
                    <a:pt x="38554" y="108841"/>
                  </a:lnTo>
                  <a:lnTo>
                    <a:pt x="27749" y="111023"/>
                  </a:lnTo>
                  <a:lnTo>
                    <a:pt x="16946" y="108841"/>
                  </a:lnTo>
                  <a:lnTo>
                    <a:pt x="8126" y="102890"/>
                  </a:lnTo>
                  <a:lnTo>
                    <a:pt x="2180" y="94065"/>
                  </a:lnTo>
                  <a:lnTo>
                    <a:pt x="0" y="83261"/>
                  </a:lnTo>
                </a:path>
                <a:path w="908685" h="444500">
                  <a:moveTo>
                    <a:pt x="55511" y="83261"/>
                  </a:moveTo>
                  <a:lnTo>
                    <a:pt x="55511" y="388581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 txBox="1"/>
          <p:nvPr/>
        </p:nvSpPr>
        <p:spPr>
          <a:xfrm>
            <a:off x="2078202" y="2611864"/>
            <a:ext cx="62801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Identity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3391331" y="1466943"/>
            <a:ext cx="4190365" cy="3027045"/>
            <a:chOff x="3391331" y="1466943"/>
            <a:chExt cx="4190365" cy="3027045"/>
          </a:xfrm>
        </p:grpSpPr>
        <p:pic>
          <p:nvPicPr>
            <p:cNvPr id="127" name="object 12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693591" y="1466943"/>
              <a:ext cx="925433" cy="39681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738003" y="1495590"/>
              <a:ext cx="835189" cy="29654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738003" y="1495590"/>
              <a:ext cx="835660" cy="296545"/>
            </a:xfrm>
            <a:custGeom>
              <a:avLst/>
              <a:gdLst/>
              <a:ahLst/>
              <a:cxnLst/>
              <a:rect l="l" t="t" r="r" b="b"/>
              <a:pathLst>
                <a:path w="835660" h="296544">
                  <a:moveTo>
                    <a:pt x="686917" y="296532"/>
                  </a:moveTo>
                  <a:lnTo>
                    <a:pt x="686917" y="222402"/>
                  </a:lnTo>
                  <a:lnTo>
                    <a:pt x="0" y="222402"/>
                  </a:lnTo>
                  <a:lnTo>
                    <a:pt x="0" y="74129"/>
                  </a:lnTo>
                  <a:lnTo>
                    <a:pt x="686917" y="74129"/>
                  </a:lnTo>
                  <a:lnTo>
                    <a:pt x="686917" y="0"/>
                  </a:lnTo>
                  <a:lnTo>
                    <a:pt x="835190" y="148272"/>
                  </a:lnTo>
                  <a:lnTo>
                    <a:pt x="686917" y="296532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391331" y="2008454"/>
              <a:ext cx="2091537" cy="2485478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436823" y="2033079"/>
              <a:ext cx="1999347" cy="2394038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3436823" y="2033079"/>
              <a:ext cx="1999614" cy="2394585"/>
            </a:xfrm>
            <a:custGeom>
              <a:avLst/>
              <a:gdLst/>
              <a:ahLst/>
              <a:cxnLst/>
              <a:rect l="l" t="t" r="r" b="b"/>
              <a:pathLst>
                <a:path w="1999614" h="2394585">
                  <a:moveTo>
                    <a:pt x="0" y="2173033"/>
                  </a:moveTo>
                  <a:lnTo>
                    <a:pt x="60807" y="2222741"/>
                  </a:lnTo>
                  <a:lnTo>
                    <a:pt x="1877745" y="0"/>
                  </a:lnTo>
                  <a:lnTo>
                    <a:pt x="1999335" y="99390"/>
                  </a:lnTo>
                  <a:lnTo>
                    <a:pt x="182410" y="2322144"/>
                  </a:lnTo>
                  <a:lnTo>
                    <a:pt x="243205" y="2371839"/>
                  </a:lnTo>
                  <a:lnTo>
                    <a:pt x="22199" y="2394051"/>
                  </a:lnTo>
                  <a:lnTo>
                    <a:pt x="0" y="2173033"/>
                  </a:lnTo>
                  <a:close/>
                </a:path>
              </a:pathLst>
            </a:custGeom>
            <a:ln w="8953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3" name="object 13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745100" y="3383702"/>
              <a:ext cx="2836468" cy="60310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828184" y="3430983"/>
              <a:ext cx="2668854" cy="581619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4785207" y="3402329"/>
              <a:ext cx="2756535" cy="523240"/>
            </a:xfrm>
            <a:custGeom>
              <a:avLst/>
              <a:gdLst/>
              <a:ahLst/>
              <a:cxnLst/>
              <a:rect l="l" t="t" r="r" b="b"/>
              <a:pathLst>
                <a:path w="2756534" h="523239">
                  <a:moveTo>
                    <a:pt x="2669095" y="0"/>
                  </a:moveTo>
                  <a:lnTo>
                    <a:pt x="87147" y="0"/>
                  </a:lnTo>
                  <a:lnTo>
                    <a:pt x="53224" y="6848"/>
                  </a:lnTo>
                  <a:lnTo>
                    <a:pt x="25523" y="25523"/>
                  </a:lnTo>
                  <a:lnTo>
                    <a:pt x="6848" y="53224"/>
                  </a:lnTo>
                  <a:lnTo>
                    <a:pt x="0" y="87147"/>
                  </a:lnTo>
                  <a:lnTo>
                    <a:pt x="0" y="435737"/>
                  </a:lnTo>
                  <a:lnTo>
                    <a:pt x="6848" y="469654"/>
                  </a:lnTo>
                  <a:lnTo>
                    <a:pt x="25523" y="497355"/>
                  </a:lnTo>
                  <a:lnTo>
                    <a:pt x="53224" y="516034"/>
                  </a:lnTo>
                  <a:lnTo>
                    <a:pt x="87147" y="522884"/>
                  </a:lnTo>
                  <a:lnTo>
                    <a:pt x="2669095" y="522884"/>
                  </a:lnTo>
                  <a:lnTo>
                    <a:pt x="2703018" y="516036"/>
                  </a:lnTo>
                  <a:lnTo>
                    <a:pt x="2730719" y="497360"/>
                  </a:lnTo>
                  <a:lnTo>
                    <a:pt x="2749394" y="469659"/>
                  </a:lnTo>
                  <a:lnTo>
                    <a:pt x="2756242" y="435737"/>
                  </a:lnTo>
                  <a:lnTo>
                    <a:pt x="2756242" y="87147"/>
                  </a:lnTo>
                  <a:lnTo>
                    <a:pt x="2749394" y="53224"/>
                  </a:lnTo>
                  <a:lnTo>
                    <a:pt x="2730719" y="25523"/>
                  </a:lnTo>
                  <a:lnTo>
                    <a:pt x="2703018" y="6848"/>
                  </a:lnTo>
                  <a:lnTo>
                    <a:pt x="2669095" y="0"/>
                  </a:lnTo>
                  <a:close/>
                </a:path>
              </a:pathLst>
            </a:custGeom>
            <a:solidFill>
              <a:srgbClr val="91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4999253" y="3492238"/>
            <a:ext cx="232854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solidFill>
                  <a:srgbClr val="550095"/>
                </a:solidFill>
                <a:latin typeface="Calibri"/>
                <a:cs typeface="Calibri"/>
              </a:rPr>
              <a:t>BI/</a:t>
            </a:r>
            <a:r>
              <a:rPr sz="1850" spc="-2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spc="5" dirty="0">
                <a:solidFill>
                  <a:srgbClr val="550095"/>
                </a:solidFill>
                <a:latin typeface="Calibri"/>
                <a:cs typeface="Calibri"/>
              </a:rPr>
              <a:t>Reporting</a:t>
            </a:r>
            <a:r>
              <a:rPr sz="1850" spc="-1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550095"/>
                </a:solidFill>
                <a:latin typeface="Calibri"/>
                <a:cs typeface="Calibri"/>
              </a:rPr>
              <a:t>Interfaces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5594604" y="2518442"/>
            <a:ext cx="1010285" cy="525780"/>
            <a:chOff x="5594604" y="2518442"/>
            <a:chExt cx="1010285" cy="525780"/>
          </a:xfrm>
        </p:grpSpPr>
        <p:pic>
          <p:nvPicPr>
            <p:cNvPr id="138" name="object 13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594604" y="2518442"/>
              <a:ext cx="1009954" cy="512856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89434" y="2912407"/>
              <a:ext cx="647515" cy="131782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5639016" y="2567863"/>
              <a:ext cx="921385" cy="398145"/>
            </a:xfrm>
            <a:custGeom>
              <a:avLst/>
              <a:gdLst/>
              <a:ahLst/>
              <a:cxnLst/>
              <a:rect l="l" t="t" r="r" b="b"/>
              <a:pathLst>
                <a:path w="921384" h="398144">
                  <a:moveTo>
                    <a:pt x="921131" y="0"/>
                  </a:moveTo>
                  <a:lnTo>
                    <a:pt x="919049" y="10313"/>
                  </a:lnTo>
                  <a:lnTo>
                    <a:pt x="913371" y="18738"/>
                  </a:lnTo>
                  <a:lnTo>
                    <a:pt x="904950" y="24420"/>
                  </a:lnTo>
                  <a:lnTo>
                    <a:pt x="894638" y="26504"/>
                  </a:lnTo>
                  <a:lnTo>
                    <a:pt x="26504" y="26504"/>
                  </a:lnTo>
                  <a:lnTo>
                    <a:pt x="16185" y="28587"/>
                  </a:lnTo>
                  <a:lnTo>
                    <a:pt x="7761" y="34266"/>
                  </a:lnTo>
                  <a:lnTo>
                    <a:pt x="2082" y="42690"/>
                  </a:lnTo>
                  <a:lnTo>
                    <a:pt x="0" y="53009"/>
                  </a:lnTo>
                  <a:lnTo>
                    <a:pt x="0" y="371030"/>
                  </a:lnTo>
                  <a:lnTo>
                    <a:pt x="2082" y="381349"/>
                  </a:lnTo>
                  <a:lnTo>
                    <a:pt x="7761" y="389774"/>
                  </a:lnTo>
                  <a:lnTo>
                    <a:pt x="16185" y="395453"/>
                  </a:lnTo>
                  <a:lnTo>
                    <a:pt x="26504" y="397535"/>
                  </a:lnTo>
                  <a:lnTo>
                    <a:pt x="36818" y="395453"/>
                  </a:lnTo>
                  <a:lnTo>
                    <a:pt x="45243" y="389774"/>
                  </a:lnTo>
                  <a:lnTo>
                    <a:pt x="50925" y="381349"/>
                  </a:lnTo>
                  <a:lnTo>
                    <a:pt x="53009" y="371030"/>
                  </a:lnTo>
                  <a:lnTo>
                    <a:pt x="53009" y="344525"/>
                  </a:lnTo>
                  <a:lnTo>
                    <a:pt x="894638" y="344525"/>
                  </a:lnTo>
                  <a:lnTo>
                    <a:pt x="904950" y="342443"/>
                  </a:lnTo>
                  <a:lnTo>
                    <a:pt x="913371" y="336765"/>
                  </a:lnTo>
                  <a:lnTo>
                    <a:pt x="919049" y="328345"/>
                  </a:lnTo>
                  <a:lnTo>
                    <a:pt x="921131" y="318033"/>
                  </a:lnTo>
                  <a:lnTo>
                    <a:pt x="921131" y="79502"/>
                  </a:lnTo>
                  <a:lnTo>
                    <a:pt x="26504" y="79502"/>
                  </a:lnTo>
                  <a:lnTo>
                    <a:pt x="26504" y="45681"/>
                  </a:lnTo>
                  <a:lnTo>
                    <a:pt x="32435" y="39751"/>
                  </a:lnTo>
                  <a:lnTo>
                    <a:pt x="921131" y="39751"/>
                  </a:lnTo>
                  <a:lnTo>
                    <a:pt x="921131" y="0"/>
                  </a:lnTo>
                  <a:close/>
                </a:path>
                <a:path w="921384" h="398144">
                  <a:moveTo>
                    <a:pt x="921131" y="39751"/>
                  </a:moveTo>
                  <a:lnTo>
                    <a:pt x="47066" y="39751"/>
                  </a:lnTo>
                  <a:lnTo>
                    <a:pt x="53009" y="45681"/>
                  </a:lnTo>
                  <a:lnTo>
                    <a:pt x="53009" y="53009"/>
                  </a:lnTo>
                  <a:lnTo>
                    <a:pt x="50925" y="63321"/>
                  </a:lnTo>
                  <a:lnTo>
                    <a:pt x="45243" y="71742"/>
                  </a:lnTo>
                  <a:lnTo>
                    <a:pt x="36818" y="77419"/>
                  </a:lnTo>
                  <a:lnTo>
                    <a:pt x="26504" y="79502"/>
                  </a:lnTo>
                  <a:lnTo>
                    <a:pt x="921131" y="79502"/>
                  </a:lnTo>
                  <a:lnTo>
                    <a:pt x="921131" y="39751"/>
                  </a:lnTo>
                  <a:close/>
                </a:path>
                <a:path w="921384" h="398144">
                  <a:moveTo>
                    <a:pt x="868133" y="7315"/>
                  </a:moveTo>
                  <a:lnTo>
                    <a:pt x="868133" y="26504"/>
                  </a:lnTo>
                  <a:lnTo>
                    <a:pt x="894638" y="26504"/>
                  </a:lnTo>
                  <a:lnTo>
                    <a:pt x="894638" y="13246"/>
                  </a:lnTo>
                  <a:lnTo>
                    <a:pt x="874064" y="13246"/>
                  </a:lnTo>
                  <a:lnTo>
                    <a:pt x="868133" y="7315"/>
                  </a:lnTo>
                  <a:close/>
                </a:path>
                <a:path w="921384" h="398144">
                  <a:moveTo>
                    <a:pt x="894638" y="7315"/>
                  </a:moveTo>
                  <a:lnTo>
                    <a:pt x="888695" y="13246"/>
                  </a:lnTo>
                  <a:lnTo>
                    <a:pt x="894638" y="13246"/>
                  </a:lnTo>
                  <a:lnTo>
                    <a:pt x="894638" y="731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665521" y="2541358"/>
              <a:ext cx="894715" cy="106045"/>
            </a:xfrm>
            <a:custGeom>
              <a:avLst/>
              <a:gdLst/>
              <a:ahLst/>
              <a:cxnLst/>
              <a:rect l="l" t="t" r="r" b="b"/>
              <a:pathLst>
                <a:path w="894715" h="106044">
                  <a:moveTo>
                    <a:pt x="20561" y="66255"/>
                  </a:moveTo>
                  <a:lnTo>
                    <a:pt x="5930" y="66255"/>
                  </a:lnTo>
                  <a:lnTo>
                    <a:pt x="0" y="72186"/>
                  </a:lnTo>
                  <a:lnTo>
                    <a:pt x="0" y="106006"/>
                  </a:lnTo>
                  <a:lnTo>
                    <a:pt x="10313" y="103924"/>
                  </a:lnTo>
                  <a:lnTo>
                    <a:pt x="18738" y="98247"/>
                  </a:lnTo>
                  <a:lnTo>
                    <a:pt x="24420" y="89826"/>
                  </a:lnTo>
                  <a:lnTo>
                    <a:pt x="26504" y="79514"/>
                  </a:lnTo>
                  <a:lnTo>
                    <a:pt x="26504" y="72186"/>
                  </a:lnTo>
                  <a:lnTo>
                    <a:pt x="20561" y="66255"/>
                  </a:lnTo>
                  <a:close/>
                </a:path>
                <a:path w="894715" h="106044">
                  <a:moveTo>
                    <a:pt x="894626" y="26504"/>
                  </a:moveTo>
                  <a:lnTo>
                    <a:pt x="868133" y="26504"/>
                  </a:lnTo>
                  <a:lnTo>
                    <a:pt x="868133" y="53009"/>
                  </a:lnTo>
                  <a:lnTo>
                    <a:pt x="878445" y="50925"/>
                  </a:lnTo>
                  <a:lnTo>
                    <a:pt x="886866" y="45243"/>
                  </a:lnTo>
                  <a:lnTo>
                    <a:pt x="892544" y="36818"/>
                  </a:lnTo>
                  <a:lnTo>
                    <a:pt x="894626" y="26504"/>
                  </a:lnTo>
                  <a:close/>
                </a:path>
                <a:path w="894715" h="106044">
                  <a:moveTo>
                    <a:pt x="868133" y="0"/>
                  </a:moveTo>
                  <a:lnTo>
                    <a:pt x="857814" y="2082"/>
                  </a:lnTo>
                  <a:lnTo>
                    <a:pt x="849390" y="7761"/>
                  </a:lnTo>
                  <a:lnTo>
                    <a:pt x="843711" y="16185"/>
                  </a:lnTo>
                  <a:lnTo>
                    <a:pt x="841629" y="26504"/>
                  </a:lnTo>
                  <a:lnTo>
                    <a:pt x="841629" y="33820"/>
                  </a:lnTo>
                  <a:lnTo>
                    <a:pt x="847559" y="39751"/>
                  </a:lnTo>
                  <a:lnTo>
                    <a:pt x="862190" y="39751"/>
                  </a:lnTo>
                  <a:lnTo>
                    <a:pt x="868133" y="33820"/>
                  </a:lnTo>
                  <a:lnTo>
                    <a:pt x="868133" y="26504"/>
                  </a:lnTo>
                  <a:lnTo>
                    <a:pt x="894626" y="26504"/>
                  </a:lnTo>
                  <a:lnTo>
                    <a:pt x="892544" y="16185"/>
                  </a:lnTo>
                  <a:lnTo>
                    <a:pt x="886866" y="7761"/>
                  </a:lnTo>
                  <a:lnTo>
                    <a:pt x="878445" y="2082"/>
                  </a:lnTo>
                  <a:lnTo>
                    <a:pt x="868133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639016" y="2541358"/>
              <a:ext cx="921385" cy="424180"/>
            </a:xfrm>
            <a:custGeom>
              <a:avLst/>
              <a:gdLst/>
              <a:ahLst/>
              <a:cxnLst/>
              <a:rect l="l" t="t" r="r" b="b"/>
              <a:pathLst>
                <a:path w="921384" h="424180">
                  <a:moveTo>
                    <a:pt x="0" y="79514"/>
                  </a:moveTo>
                  <a:lnTo>
                    <a:pt x="2082" y="69195"/>
                  </a:lnTo>
                  <a:lnTo>
                    <a:pt x="7761" y="60771"/>
                  </a:lnTo>
                  <a:lnTo>
                    <a:pt x="16185" y="55092"/>
                  </a:lnTo>
                  <a:lnTo>
                    <a:pt x="26504" y="53009"/>
                  </a:lnTo>
                  <a:lnTo>
                    <a:pt x="868133" y="53009"/>
                  </a:lnTo>
                  <a:lnTo>
                    <a:pt x="868133" y="26504"/>
                  </a:lnTo>
                  <a:lnTo>
                    <a:pt x="870216" y="16185"/>
                  </a:lnTo>
                  <a:lnTo>
                    <a:pt x="875895" y="7761"/>
                  </a:lnTo>
                  <a:lnTo>
                    <a:pt x="884319" y="2082"/>
                  </a:lnTo>
                  <a:lnTo>
                    <a:pt x="894638" y="0"/>
                  </a:lnTo>
                  <a:lnTo>
                    <a:pt x="904950" y="2082"/>
                  </a:lnTo>
                  <a:lnTo>
                    <a:pt x="913371" y="7761"/>
                  </a:lnTo>
                  <a:lnTo>
                    <a:pt x="919049" y="16185"/>
                  </a:lnTo>
                  <a:lnTo>
                    <a:pt x="921131" y="26504"/>
                  </a:lnTo>
                  <a:lnTo>
                    <a:pt x="921131" y="344538"/>
                  </a:lnTo>
                  <a:lnTo>
                    <a:pt x="919049" y="354849"/>
                  </a:lnTo>
                  <a:lnTo>
                    <a:pt x="913371" y="363270"/>
                  </a:lnTo>
                  <a:lnTo>
                    <a:pt x="904950" y="368948"/>
                  </a:lnTo>
                  <a:lnTo>
                    <a:pt x="894638" y="371030"/>
                  </a:lnTo>
                  <a:lnTo>
                    <a:pt x="53009" y="371030"/>
                  </a:lnTo>
                  <a:lnTo>
                    <a:pt x="53009" y="397535"/>
                  </a:lnTo>
                  <a:lnTo>
                    <a:pt x="50925" y="407854"/>
                  </a:lnTo>
                  <a:lnTo>
                    <a:pt x="45243" y="416279"/>
                  </a:lnTo>
                  <a:lnTo>
                    <a:pt x="36818" y="421958"/>
                  </a:lnTo>
                  <a:lnTo>
                    <a:pt x="26504" y="424040"/>
                  </a:lnTo>
                  <a:lnTo>
                    <a:pt x="16185" y="421958"/>
                  </a:lnTo>
                  <a:lnTo>
                    <a:pt x="7761" y="416279"/>
                  </a:lnTo>
                  <a:lnTo>
                    <a:pt x="2082" y="407854"/>
                  </a:lnTo>
                  <a:lnTo>
                    <a:pt x="0" y="397535"/>
                  </a:lnTo>
                  <a:lnTo>
                    <a:pt x="0" y="79514"/>
                  </a:lnTo>
                  <a:close/>
                </a:path>
                <a:path w="921384" h="424180">
                  <a:moveTo>
                    <a:pt x="868133" y="53009"/>
                  </a:moveTo>
                  <a:lnTo>
                    <a:pt x="894638" y="53009"/>
                  </a:lnTo>
                  <a:lnTo>
                    <a:pt x="904950" y="50925"/>
                  </a:lnTo>
                  <a:lnTo>
                    <a:pt x="913371" y="45243"/>
                  </a:lnTo>
                  <a:lnTo>
                    <a:pt x="919049" y="36818"/>
                  </a:lnTo>
                  <a:lnTo>
                    <a:pt x="921131" y="26504"/>
                  </a:lnTo>
                </a:path>
                <a:path w="921384" h="424180">
                  <a:moveTo>
                    <a:pt x="894638" y="53009"/>
                  </a:moveTo>
                  <a:lnTo>
                    <a:pt x="894638" y="26504"/>
                  </a:lnTo>
                  <a:lnTo>
                    <a:pt x="894638" y="33820"/>
                  </a:lnTo>
                  <a:lnTo>
                    <a:pt x="888695" y="39751"/>
                  </a:lnTo>
                  <a:lnTo>
                    <a:pt x="881380" y="39751"/>
                  </a:lnTo>
                  <a:lnTo>
                    <a:pt x="874064" y="39751"/>
                  </a:lnTo>
                  <a:lnTo>
                    <a:pt x="868133" y="33820"/>
                  </a:lnTo>
                  <a:lnTo>
                    <a:pt x="868133" y="26504"/>
                  </a:lnTo>
                </a:path>
                <a:path w="921384" h="424180">
                  <a:moveTo>
                    <a:pt x="26504" y="106006"/>
                  </a:moveTo>
                  <a:lnTo>
                    <a:pt x="26504" y="79514"/>
                  </a:lnTo>
                  <a:lnTo>
                    <a:pt x="26504" y="72186"/>
                  </a:lnTo>
                  <a:lnTo>
                    <a:pt x="32435" y="66255"/>
                  </a:lnTo>
                  <a:lnTo>
                    <a:pt x="39751" y="66255"/>
                  </a:lnTo>
                  <a:lnTo>
                    <a:pt x="47066" y="66255"/>
                  </a:lnTo>
                  <a:lnTo>
                    <a:pt x="53009" y="72186"/>
                  </a:lnTo>
                  <a:lnTo>
                    <a:pt x="53009" y="79514"/>
                  </a:lnTo>
                  <a:lnTo>
                    <a:pt x="50925" y="89826"/>
                  </a:lnTo>
                  <a:lnTo>
                    <a:pt x="45243" y="98247"/>
                  </a:lnTo>
                  <a:lnTo>
                    <a:pt x="36818" y="103924"/>
                  </a:lnTo>
                  <a:lnTo>
                    <a:pt x="26504" y="106006"/>
                  </a:lnTo>
                  <a:lnTo>
                    <a:pt x="16185" y="103924"/>
                  </a:lnTo>
                  <a:lnTo>
                    <a:pt x="7761" y="98247"/>
                  </a:lnTo>
                  <a:lnTo>
                    <a:pt x="2082" y="89826"/>
                  </a:lnTo>
                  <a:lnTo>
                    <a:pt x="0" y="79514"/>
                  </a:lnTo>
                </a:path>
                <a:path w="921384" h="424180">
                  <a:moveTo>
                    <a:pt x="53009" y="79514"/>
                  </a:moveTo>
                  <a:lnTo>
                    <a:pt x="53009" y="371030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5930988" y="2614848"/>
            <a:ext cx="36385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500" spc="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3706495" y="2716134"/>
            <a:ext cx="1676400" cy="742315"/>
            <a:chOff x="3706495" y="2716134"/>
            <a:chExt cx="1676400" cy="742315"/>
          </a:xfrm>
        </p:grpSpPr>
        <p:pic>
          <p:nvPicPr>
            <p:cNvPr id="145" name="object 14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706495" y="2716134"/>
              <a:ext cx="1676095" cy="714846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42588" y="2747647"/>
              <a:ext cx="1431988" cy="6965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842588" y="3286826"/>
              <a:ext cx="1442580" cy="171371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750894" y="2778175"/>
              <a:ext cx="1587500" cy="587375"/>
            </a:xfrm>
            <a:custGeom>
              <a:avLst/>
              <a:gdLst/>
              <a:ahLst/>
              <a:cxnLst/>
              <a:rect l="l" t="t" r="r" b="b"/>
              <a:pathLst>
                <a:path w="1587500" h="587375">
                  <a:moveTo>
                    <a:pt x="1587284" y="0"/>
                  </a:moveTo>
                  <a:lnTo>
                    <a:pt x="1584209" y="15232"/>
                  </a:lnTo>
                  <a:lnTo>
                    <a:pt x="1575825" y="27670"/>
                  </a:lnTo>
                  <a:lnTo>
                    <a:pt x="1563388" y="36054"/>
                  </a:lnTo>
                  <a:lnTo>
                    <a:pt x="1548155" y="39128"/>
                  </a:lnTo>
                  <a:lnTo>
                    <a:pt x="39128" y="39128"/>
                  </a:lnTo>
                  <a:lnTo>
                    <a:pt x="23895" y="42202"/>
                  </a:lnTo>
                  <a:lnTo>
                    <a:pt x="11458" y="50587"/>
                  </a:lnTo>
                  <a:lnTo>
                    <a:pt x="3074" y="63024"/>
                  </a:lnTo>
                  <a:lnTo>
                    <a:pt x="0" y="78257"/>
                  </a:lnTo>
                  <a:lnTo>
                    <a:pt x="0" y="547776"/>
                  </a:lnTo>
                  <a:lnTo>
                    <a:pt x="3074" y="563005"/>
                  </a:lnTo>
                  <a:lnTo>
                    <a:pt x="11458" y="575448"/>
                  </a:lnTo>
                  <a:lnTo>
                    <a:pt x="23895" y="583839"/>
                  </a:lnTo>
                  <a:lnTo>
                    <a:pt x="39128" y="586917"/>
                  </a:lnTo>
                  <a:lnTo>
                    <a:pt x="54361" y="583839"/>
                  </a:lnTo>
                  <a:lnTo>
                    <a:pt x="66798" y="575448"/>
                  </a:lnTo>
                  <a:lnTo>
                    <a:pt x="75183" y="563005"/>
                  </a:lnTo>
                  <a:lnTo>
                    <a:pt x="78257" y="547776"/>
                  </a:lnTo>
                  <a:lnTo>
                    <a:pt x="78257" y="508660"/>
                  </a:lnTo>
                  <a:lnTo>
                    <a:pt x="1548155" y="508660"/>
                  </a:lnTo>
                  <a:lnTo>
                    <a:pt x="1563388" y="505584"/>
                  </a:lnTo>
                  <a:lnTo>
                    <a:pt x="1575825" y="497197"/>
                  </a:lnTo>
                  <a:lnTo>
                    <a:pt x="1584209" y="484759"/>
                  </a:lnTo>
                  <a:lnTo>
                    <a:pt x="1587284" y="469531"/>
                  </a:lnTo>
                  <a:lnTo>
                    <a:pt x="1587284" y="117386"/>
                  </a:lnTo>
                  <a:lnTo>
                    <a:pt x="39128" y="117386"/>
                  </a:lnTo>
                  <a:lnTo>
                    <a:pt x="39128" y="78257"/>
                  </a:lnTo>
                  <a:lnTo>
                    <a:pt x="40666" y="70639"/>
                  </a:lnTo>
                  <a:lnTo>
                    <a:pt x="44861" y="64419"/>
                  </a:lnTo>
                  <a:lnTo>
                    <a:pt x="51081" y="60224"/>
                  </a:lnTo>
                  <a:lnTo>
                    <a:pt x="58699" y="58686"/>
                  </a:lnTo>
                  <a:lnTo>
                    <a:pt x="1587284" y="58686"/>
                  </a:lnTo>
                  <a:lnTo>
                    <a:pt x="1587284" y="0"/>
                  </a:lnTo>
                  <a:close/>
                </a:path>
                <a:path w="1587500" h="587375">
                  <a:moveTo>
                    <a:pt x="1587284" y="58686"/>
                  </a:moveTo>
                  <a:lnTo>
                    <a:pt x="58699" y="58686"/>
                  </a:lnTo>
                  <a:lnTo>
                    <a:pt x="66309" y="60224"/>
                  </a:lnTo>
                  <a:lnTo>
                    <a:pt x="72526" y="64419"/>
                  </a:lnTo>
                  <a:lnTo>
                    <a:pt x="76719" y="70639"/>
                  </a:lnTo>
                  <a:lnTo>
                    <a:pt x="78257" y="78257"/>
                  </a:lnTo>
                  <a:lnTo>
                    <a:pt x="75183" y="93490"/>
                  </a:lnTo>
                  <a:lnTo>
                    <a:pt x="66798" y="105927"/>
                  </a:lnTo>
                  <a:lnTo>
                    <a:pt x="54361" y="114311"/>
                  </a:lnTo>
                  <a:lnTo>
                    <a:pt x="39128" y="117386"/>
                  </a:lnTo>
                  <a:lnTo>
                    <a:pt x="1587284" y="117386"/>
                  </a:lnTo>
                  <a:lnTo>
                    <a:pt x="1587284" y="58686"/>
                  </a:lnTo>
                  <a:close/>
                </a:path>
                <a:path w="1587500" h="587375">
                  <a:moveTo>
                    <a:pt x="1509026" y="0"/>
                  </a:moveTo>
                  <a:lnTo>
                    <a:pt x="1509026" y="39128"/>
                  </a:lnTo>
                  <a:lnTo>
                    <a:pt x="1548155" y="39128"/>
                  </a:lnTo>
                  <a:lnTo>
                    <a:pt x="1548155" y="19570"/>
                  </a:lnTo>
                  <a:lnTo>
                    <a:pt x="1528597" y="19570"/>
                  </a:lnTo>
                  <a:lnTo>
                    <a:pt x="1520980" y="18032"/>
                  </a:lnTo>
                  <a:lnTo>
                    <a:pt x="1514759" y="13838"/>
                  </a:lnTo>
                  <a:lnTo>
                    <a:pt x="1510564" y="7617"/>
                  </a:lnTo>
                  <a:lnTo>
                    <a:pt x="1509026" y="0"/>
                  </a:lnTo>
                  <a:close/>
                </a:path>
                <a:path w="1587500" h="587375">
                  <a:moveTo>
                    <a:pt x="1548155" y="0"/>
                  </a:moveTo>
                  <a:lnTo>
                    <a:pt x="1546619" y="7617"/>
                  </a:lnTo>
                  <a:lnTo>
                    <a:pt x="1542429" y="13838"/>
                  </a:lnTo>
                  <a:lnTo>
                    <a:pt x="1536212" y="18032"/>
                  </a:lnTo>
                  <a:lnTo>
                    <a:pt x="1528597" y="19570"/>
                  </a:lnTo>
                  <a:lnTo>
                    <a:pt x="1548155" y="19570"/>
                  </a:lnTo>
                  <a:lnTo>
                    <a:pt x="154815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790023" y="2739046"/>
              <a:ext cx="1548765" cy="156845"/>
            </a:xfrm>
            <a:custGeom>
              <a:avLst/>
              <a:gdLst/>
              <a:ahLst/>
              <a:cxnLst/>
              <a:rect l="l" t="t" r="r" b="b"/>
              <a:pathLst>
                <a:path w="1548764" h="156844">
                  <a:moveTo>
                    <a:pt x="19570" y="97828"/>
                  </a:moveTo>
                  <a:lnTo>
                    <a:pt x="11953" y="99364"/>
                  </a:lnTo>
                  <a:lnTo>
                    <a:pt x="5732" y="103554"/>
                  </a:lnTo>
                  <a:lnTo>
                    <a:pt x="1538" y="109770"/>
                  </a:lnTo>
                  <a:lnTo>
                    <a:pt x="0" y="117386"/>
                  </a:lnTo>
                  <a:lnTo>
                    <a:pt x="0" y="156514"/>
                  </a:lnTo>
                  <a:lnTo>
                    <a:pt x="15232" y="153440"/>
                  </a:lnTo>
                  <a:lnTo>
                    <a:pt x="27670" y="145056"/>
                  </a:lnTo>
                  <a:lnTo>
                    <a:pt x="36054" y="132618"/>
                  </a:lnTo>
                  <a:lnTo>
                    <a:pt x="39128" y="117386"/>
                  </a:lnTo>
                  <a:lnTo>
                    <a:pt x="37592" y="109770"/>
                  </a:lnTo>
                  <a:lnTo>
                    <a:pt x="33402" y="103554"/>
                  </a:lnTo>
                  <a:lnTo>
                    <a:pt x="27186" y="99364"/>
                  </a:lnTo>
                  <a:lnTo>
                    <a:pt x="19570" y="97828"/>
                  </a:lnTo>
                  <a:close/>
                </a:path>
                <a:path w="1548764" h="156844">
                  <a:moveTo>
                    <a:pt x="1548155" y="39128"/>
                  </a:moveTo>
                  <a:lnTo>
                    <a:pt x="1509026" y="39128"/>
                  </a:lnTo>
                  <a:lnTo>
                    <a:pt x="1509026" y="78257"/>
                  </a:lnTo>
                  <a:lnTo>
                    <a:pt x="1524259" y="75183"/>
                  </a:lnTo>
                  <a:lnTo>
                    <a:pt x="1536696" y="66798"/>
                  </a:lnTo>
                  <a:lnTo>
                    <a:pt x="1545081" y="54361"/>
                  </a:lnTo>
                  <a:lnTo>
                    <a:pt x="1548155" y="39128"/>
                  </a:lnTo>
                  <a:close/>
                </a:path>
                <a:path w="1548764" h="156844">
                  <a:moveTo>
                    <a:pt x="1509026" y="0"/>
                  </a:moveTo>
                  <a:lnTo>
                    <a:pt x="1493795" y="3074"/>
                  </a:lnTo>
                  <a:lnTo>
                    <a:pt x="1481362" y="11458"/>
                  </a:lnTo>
                  <a:lnTo>
                    <a:pt x="1472982" y="23895"/>
                  </a:lnTo>
                  <a:lnTo>
                    <a:pt x="1469910" y="39128"/>
                  </a:lnTo>
                  <a:lnTo>
                    <a:pt x="1471446" y="46746"/>
                  </a:lnTo>
                  <a:lnTo>
                    <a:pt x="1475635" y="52966"/>
                  </a:lnTo>
                  <a:lnTo>
                    <a:pt x="1481847" y="57161"/>
                  </a:lnTo>
                  <a:lnTo>
                    <a:pt x="1489456" y="58699"/>
                  </a:lnTo>
                  <a:lnTo>
                    <a:pt x="1497073" y="57161"/>
                  </a:lnTo>
                  <a:lnTo>
                    <a:pt x="1503294" y="52966"/>
                  </a:lnTo>
                  <a:lnTo>
                    <a:pt x="1507488" y="46746"/>
                  </a:lnTo>
                  <a:lnTo>
                    <a:pt x="1509026" y="39128"/>
                  </a:lnTo>
                  <a:lnTo>
                    <a:pt x="1548155" y="39128"/>
                  </a:lnTo>
                  <a:lnTo>
                    <a:pt x="1545081" y="23895"/>
                  </a:lnTo>
                  <a:lnTo>
                    <a:pt x="1536696" y="11458"/>
                  </a:lnTo>
                  <a:lnTo>
                    <a:pt x="1524259" y="3074"/>
                  </a:lnTo>
                  <a:lnTo>
                    <a:pt x="1509026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750894" y="2739047"/>
              <a:ext cx="1587500" cy="626110"/>
            </a:xfrm>
            <a:custGeom>
              <a:avLst/>
              <a:gdLst/>
              <a:ahLst/>
              <a:cxnLst/>
              <a:rect l="l" t="t" r="r" b="b"/>
              <a:pathLst>
                <a:path w="1587500" h="626110">
                  <a:moveTo>
                    <a:pt x="0" y="117386"/>
                  </a:moveTo>
                  <a:lnTo>
                    <a:pt x="23895" y="81344"/>
                  </a:lnTo>
                  <a:lnTo>
                    <a:pt x="1509026" y="78257"/>
                  </a:lnTo>
                  <a:lnTo>
                    <a:pt x="1509026" y="39128"/>
                  </a:lnTo>
                  <a:lnTo>
                    <a:pt x="1512100" y="23901"/>
                  </a:lnTo>
                  <a:lnTo>
                    <a:pt x="1520485" y="11463"/>
                  </a:lnTo>
                  <a:lnTo>
                    <a:pt x="1532922" y="3075"/>
                  </a:lnTo>
                  <a:lnTo>
                    <a:pt x="1548155" y="0"/>
                  </a:lnTo>
                  <a:lnTo>
                    <a:pt x="1563388" y="3075"/>
                  </a:lnTo>
                  <a:lnTo>
                    <a:pt x="1575825" y="11463"/>
                  </a:lnTo>
                  <a:lnTo>
                    <a:pt x="1584209" y="23901"/>
                  </a:lnTo>
                  <a:lnTo>
                    <a:pt x="1587284" y="39128"/>
                  </a:lnTo>
                  <a:lnTo>
                    <a:pt x="1587284" y="508660"/>
                  </a:lnTo>
                  <a:lnTo>
                    <a:pt x="1563388" y="544702"/>
                  </a:lnTo>
                  <a:lnTo>
                    <a:pt x="78257" y="547789"/>
                  </a:lnTo>
                  <a:lnTo>
                    <a:pt x="78257" y="586905"/>
                  </a:lnTo>
                  <a:lnTo>
                    <a:pt x="75183" y="602137"/>
                  </a:lnTo>
                  <a:lnTo>
                    <a:pt x="66798" y="614575"/>
                  </a:lnTo>
                  <a:lnTo>
                    <a:pt x="54361" y="622959"/>
                  </a:lnTo>
                  <a:lnTo>
                    <a:pt x="39128" y="626033"/>
                  </a:lnTo>
                  <a:lnTo>
                    <a:pt x="23895" y="622959"/>
                  </a:lnTo>
                  <a:lnTo>
                    <a:pt x="11458" y="614575"/>
                  </a:lnTo>
                  <a:lnTo>
                    <a:pt x="3074" y="602137"/>
                  </a:lnTo>
                  <a:lnTo>
                    <a:pt x="0" y="586905"/>
                  </a:lnTo>
                  <a:lnTo>
                    <a:pt x="0" y="117386"/>
                  </a:lnTo>
                  <a:close/>
                </a:path>
                <a:path w="1587500" h="626110">
                  <a:moveTo>
                    <a:pt x="1509026" y="78257"/>
                  </a:moveTo>
                  <a:lnTo>
                    <a:pt x="1548155" y="78257"/>
                  </a:lnTo>
                  <a:lnTo>
                    <a:pt x="1563388" y="75183"/>
                  </a:lnTo>
                  <a:lnTo>
                    <a:pt x="1575825" y="66798"/>
                  </a:lnTo>
                  <a:lnTo>
                    <a:pt x="1584209" y="54361"/>
                  </a:lnTo>
                  <a:lnTo>
                    <a:pt x="1587284" y="39128"/>
                  </a:lnTo>
                </a:path>
                <a:path w="1587500" h="626110">
                  <a:moveTo>
                    <a:pt x="1548155" y="78257"/>
                  </a:moveTo>
                  <a:lnTo>
                    <a:pt x="1548155" y="39128"/>
                  </a:lnTo>
                  <a:lnTo>
                    <a:pt x="1546619" y="46746"/>
                  </a:lnTo>
                  <a:lnTo>
                    <a:pt x="1542429" y="52966"/>
                  </a:lnTo>
                  <a:lnTo>
                    <a:pt x="1536212" y="57161"/>
                  </a:lnTo>
                  <a:lnTo>
                    <a:pt x="1528597" y="58699"/>
                  </a:lnTo>
                  <a:lnTo>
                    <a:pt x="1520980" y="57161"/>
                  </a:lnTo>
                  <a:lnTo>
                    <a:pt x="1514759" y="52966"/>
                  </a:lnTo>
                  <a:lnTo>
                    <a:pt x="1510564" y="46746"/>
                  </a:lnTo>
                  <a:lnTo>
                    <a:pt x="1509026" y="39128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746596" y="2832564"/>
              <a:ext cx="86852" cy="67282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3829151" y="2856433"/>
              <a:ext cx="0" cy="430530"/>
            </a:xfrm>
            <a:custGeom>
              <a:avLst/>
              <a:gdLst/>
              <a:ahLst/>
              <a:cxnLst/>
              <a:rect l="l" t="t" r="r" b="b"/>
              <a:pathLst>
                <a:path h="430529">
                  <a:moveTo>
                    <a:pt x="0" y="0"/>
                  </a:moveTo>
                  <a:lnTo>
                    <a:pt x="0" y="430403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3" name="object 153"/>
          <p:cNvSpPr txBox="1"/>
          <p:nvPr/>
        </p:nvSpPr>
        <p:spPr>
          <a:xfrm>
            <a:off x="4150296" y="2798871"/>
            <a:ext cx="82423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5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3984155" y="3028081"/>
            <a:ext cx="11588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Authorizations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2169350" y="2727609"/>
            <a:ext cx="8502650" cy="1823720"/>
            <a:chOff x="2169350" y="2727609"/>
            <a:chExt cx="8502650" cy="1823720"/>
          </a:xfrm>
        </p:grpSpPr>
        <p:pic>
          <p:nvPicPr>
            <p:cNvPr id="156" name="object 15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169350" y="3900855"/>
              <a:ext cx="411144" cy="607402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219490" y="3923779"/>
              <a:ext cx="310870" cy="517156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2219490" y="3923779"/>
              <a:ext cx="311150" cy="517525"/>
            </a:xfrm>
            <a:custGeom>
              <a:avLst/>
              <a:gdLst/>
              <a:ahLst/>
              <a:cxnLst/>
              <a:rect l="l" t="t" r="r" b="b"/>
              <a:pathLst>
                <a:path w="311150" h="517525">
                  <a:moveTo>
                    <a:pt x="0" y="361721"/>
                  </a:moveTo>
                  <a:lnTo>
                    <a:pt x="77724" y="361721"/>
                  </a:lnTo>
                  <a:lnTo>
                    <a:pt x="77724" y="0"/>
                  </a:lnTo>
                  <a:lnTo>
                    <a:pt x="233146" y="0"/>
                  </a:lnTo>
                  <a:lnTo>
                    <a:pt x="233146" y="361721"/>
                  </a:lnTo>
                  <a:lnTo>
                    <a:pt x="310870" y="361721"/>
                  </a:lnTo>
                  <a:lnTo>
                    <a:pt x="155435" y="517156"/>
                  </a:lnTo>
                  <a:lnTo>
                    <a:pt x="0" y="361721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279440" y="3804884"/>
              <a:ext cx="409712" cy="746361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329580" y="3829228"/>
              <a:ext cx="309434" cy="656119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5329580" y="3829227"/>
              <a:ext cx="309880" cy="656590"/>
            </a:xfrm>
            <a:custGeom>
              <a:avLst/>
              <a:gdLst/>
              <a:ahLst/>
              <a:cxnLst/>
              <a:rect l="l" t="t" r="r" b="b"/>
              <a:pathLst>
                <a:path w="309879" h="656589">
                  <a:moveTo>
                    <a:pt x="309435" y="154724"/>
                  </a:moveTo>
                  <a:lnTo>
                    <a:pt x="232079" y="154724"/>
                  </a:lnTo>
                  <a:lnTo>
                    <a:pt x="232079" y="656120"/>
                  </a:lnTo>
                  <a:lnTo>
                    <a:pt x="77355" y="656120"/>
                  </a:lnTo>
                  <a:lnTo>
                    <a:pt x="77355" y="154724"/>
                  </a:lnTo>
                  <a:lnTo>
                    <a:pt x="0" y="154724"/>
                  </a:lnTo>
                  <a:lnTo>
                    <a:pt x="154711" y="0"/>
                  </a:lnTo>
                  <a:lnTo>
                    <a:pt x="309435" y="154724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597396" y="3786253"/>
              <a:ext cx="409712" cy="746361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647535" y="3810609"/>
              <a:ext cx="309434" cy="656107"/>
            </a:xfrm>
            <a:prstGeom prst="rect">
              <a:avLst/>
            </a:prstGeom>
          </p:spPr>
        </p:pic>
        <p:sp>
          <p:nvSpPr>
            <p:cNvPr id="164" name="object 164"/>
            <p:cNvSpPr/>
            <p:nvPr/>
          </p:nvSpPr>
          <p:spPr>
            <a:xfrm>
              <a:off x="6647535" y="3810609"/>
              <a:ext cx="309880" cy="656590"/>
            </a:xfrm>
            <a:custGeom>
              <a:avLst/>
              <a:gdLst/>
              <a:ahLst/>
              <a:cxnLst/>
              <a:rect l="l" t="t" r="r" b="b"/>
              <a:pathLst>
                <a:path w="309879" h="656589">
                  <a:moveTo>
                    <a:pt x="309435" y="154711"/>
                  </a:moveTo>
                  <a:lnTo>
                    <a:pt x="232079" y="154711"/>
                  </a:lnTo>
                  <a:lnTo>
                    <a:pt x="232079" y="656107"/>
                  </a:lnTo>
                  <a:lnTo>
                    <a:pt x="77355" y="656107"/>
                  </a:lnTo>
                  <a:lnTo>
                    <a:pt x="77355" y="154711"/>
                  </a:lnTo>
                  <a:lnTo>
                    <a:pt x="0" y="154711"/>
                  </a:lnTo>
                  <a:lnTo>
                    <a:pt x="154724" y="0"/>
                  </a:lnTo>
                  <a:lnTo>
                    <a:pt x="309435" y="154711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5" name="object 16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243339" y="2739059"/>
              <a:ext cx="306566" cy="1608759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505492" y="2727609"/>
              <a:ext cx="1166102" cy="454108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621532" y="3070160"/>
              <a:ext cx="955517" cy="12588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9549904" y="2773349"/>
              <a:ext cx="1077595" cy="342900"/>
            </a:xfrm>
            <a:custGeom>
              <a:avLst/>
              <a:gdLst/>
              <a:ahLst/>
              <a:cxnLst/>
              <a:rect l="l" t="t" r="r" b="b"/>
              <a:pathLst>
                <a:path w="1077595" h="342900">
                  <a:moveTo>
                    <a:pt x="1031621" y="6299"/>
                  </a:moveTo>
                  <a:lnTo>
                    <a:pt x="1031621" y="22834"/>
                  </a:lnTo>
                  <a:lnTo>
                    <a:pt x="22821" y="22834"/>
                  </a:lnTo>
                  <a:lnTo>
                    <a:pt x="13941" y="24628"/>
                  </a:lnTo>
                  <a:lnTo>
                    <a:pt x="6686" y="29521"/>
                  </a:lnTo>
                  <a:lnTo>
                    <a:pt x="1794" y="36775"/>
                  </a:lnTo>
                  <a:lnTo>
                    <a:pt x="0" y="45656"/>
                  </a:lnTo>
                  <a:lnTo>
                    <a:pt x="0" y="319633"/>
                  </a:lnTo>
                  <a:lnTo>
                    <a:pt x="1794" y="328521"/>
                  </a:lnTo>
                  <a:lnTo>
                    <a:pt x="6686" y="335780"/>
                  </a:lnTo>
                  <a:lnTo>
                    <a:pt x="13941" y="340673"/>
                  </a:lnTo>
                  <a:lnTo>
                    <a:pt x="22821" y="342468"/>
                  </a:lnTo>
                  <a:lnTo>
                    <a:pt x="31715" y="340673"/>
                  </a:lnTo>
                  <a:lnTo>
                    <a:pt x="38973" y="335780"/>
                  </a:lnTo>
                  <a:lnTo>
                    <a:pt x="43863" y="328521"/>
                  </a:lnTo>
                  <a:lnTo>
                    <a:pt x="45656" y="319633"/>
                  </a:lnTo>
                  <a:lnTo>
                    <a:pt x="45656" y="296799"/>
                  </a:lnTo>
                  <a:lnTo>
                    <a:pt x="1054455" y="296799"/>
                  </a:lnTo>
                  <a:lnTo>
                    <a:pt x="1063341" y="295004"/>
                  </a:lnTo>
                  <a:lnTo>
                    <a:pt x="1070595" y="290110"/>
                  </a:lnTo>
                  <a:lnTo>
                    <a:pt x="1075485" y="282852"/>
                  </a:lnTo>
                  <a:lnTo>
                    <a:pt x="1077277" y="273964"/>
                  </a:lnTo>
                  <a:lnTo>
                    <a:pt x="1077277" y="68478"/>
                  </a:lnTo>
                  <a:lnTo>
                    <a:pt x="22821" y="68478"/>
                  </a:lnTo>
                  <a:lnTo>
                    <a:pt x="22821" y="39357"/>
                  </a:lnTo>
                  <a:lnTo>
                    <a:pt x="27940" y="34239"/>
                  </a:lnTo>
                  <a:lnTo>
                    <a:pt x="1077277" y="34239"/>
                  </a:lnTo>
                  <a:lnTo>
                    <a:pt x="1077277" y="22821"/>
                  </a:lnTo>
                  <a:lnTo>
                    <a:pt x="1054455" y="22821"/>
                  </a:lnTo>
                  <a:lnTo>
                    <a:pt x="1054455" y="11404"/>
                  </a:lnTo>
                  <a:lnTo>
                    <a:pt x="1036726" y="11404"/>
                  </a:lnTo>
                  <a:lnTo>
                    <a:pt x="1031621" y="6299"/>
                  </a:lnTo>
                  <a:close/>
                </a:path>
                <a:path w="1077595" h="342900">
                  <a:moveTo>
                    <a:pt x="1077277" y="34239"/>
                  </a:moveTo>
                  <a:lnTo>
                    <a:pt x="40551" y="34239"/>
                  </a:lnTo>
                  <a:lnTo>
                    <a:pt x="45656" y="39357"/>
                  </a:lnTo>
                  <a:lnTo>
                    <a:pt x="45656" y="45656"/>
                  </a:lnTo>
                  <a:lnTo>
                    <a:pt x="43863" y="54542"/>
                  </a:lnTo>
                  <a:lnTo>
                    <a:pt x="38973" y="61796"/>
                  </a:lnTo>
                  <a:lnTo>
                    <a:pt x="31715" y="66685"/>
                  </a:lnTo>
                  <a:lnTo>
                    <a:pt x="22821" y="68478"/>
                  </a:lnTo>
                  <a:lnTo>
                    <a:pt x="1077277" y="68478"/>
                  </a:lnTo>
                  <a:lnTo>
                    <a:pt x="1077277" y="34239"/>
                  </a:lnTo>
                  <a:close/>
                </a:path>
                <a:path w="1077595" h="342900">
                  <a:moveTo>
                    <a:pt x="1077277" y="0"/>
                  </a:moveTo>
                  <a:lnTo>
                    <a:pt x="1075485" y="8880"/>
                  </a:lnTo>
                  <a:lnTo>
                    <a:pt x="1070595" y="16135"/>
                  </a:lnTo>
                  <a:lnTo>
                    <a:pt x="1063341" y="21027"/>
                  </a:lnTo>
                  <a:lnTo>
                    <a:pt x="1054455" y="22821"/>
                  </a:lnTo>
                  <a:lnTo>
                    <a:pt x="1077277" y="22821"/>
                  </a:lnTo>
                  <a:lnTo>
                    <a:pt x="1077277" y="0"/>
                  </a:lnTo>
                  <a:close/>
                </a:path>
                <a:path w="1077595" h="342900">
                  <a:moveTo>
                    <a:pt x="1054455" y="6299"/>
                  </a:moveTo>
                  <a:lnTo>
                    <a:pt x="1049337" y="11404"/>
                  </a:lnTo>
                  <a:lnTo>
                    <a:pt x="1054455" y="11404"/>
                  </a:lnTo>
                  <a:lnTo>
                    <a:pt x="1054455" y="62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572739" y="2750515"/>
              <a:ext cx="1054735" cy="91440"/>
            </a:xfrm>
            <a:custGeom>
              <a:avLst/>
              <a:gdLst/>
              <a:ahLst/>
              <a:cxnLst/>
              <a:rect l="l" t="t" r="r" b="b"/>
              <a:pathLst>
                <a:path w="1054734" h="91439">
                  <a:moveTo>
                    <a:pt x="17716" y="57073"/>
                  </a:moveTo>
                  <a:lnTo>
                    <a:pt x="5105" y="57073"/>
                  </a:lnTo>
                  <a:lnTo>
                    <a:pt x="0" y="62179"/>
                  </a:lnTo>
                  <a:lnTo>
                    <a:pt x="0" y="91325"/>
                  </a:lnTo>
                  <a:lnTo>
                    <a:pt x="8880" y="89531"/>
                  </a:lnTo>
                  <a:lnTo>
                    <a:pt x="16135" y="84639"/>
                  </a:lnTo>
                  <a:lnTo>
                    <a:pt x="21027" y="77384"/>
                  </a:lnTo>
                  <a:lnTo>
                    <a:pt x="22821" y="68503"/>
                  </a:lnTo>
                  <a:lnTo>
                    <a:pt x="22821" y="62179"/>
                  </a:lnTo>
                  <a:lnTo>
                    <a:pt x="17716" y="57073"/>
                  </a:lnTo>
                  <a:close/>
                </a:path>
                <a:path w="1054734" h="91439">
                  <a:moveTo>
                    <a:pt x="1054455" y="22834"/>
                  </a:moveTo>
                  <a:lnTo>
                    <a:pt x="1031621" y="22834"/>
                  </a:lnTo>
                  <a:lnTo>
                    <a:pt x="1031621" y="45656"/>
                  </a:lnTo>
                  <a:lnTo>
                    <a:pt x="1040503" y="43864"/>
                  </a:lnTo>
                  <a:lnTo>
                    <a:pt x="1047762" y="38974"/>
                  </a:lnTo>
                  <a:lnTo>
                    <a:pt x="1052659" y="31720"/>
                  </a:lnTo>
                  <a:lnTo>
                    <a:pt x="1054455" y="22834"/>
                  </a:lnTo>
                  <a:close/>
                </a:path>
                <a:path w="1054734" h="91439">
                  <a:moveTo>
                    <a:pt x="1031621" y="0"/>
                  </a:moveTo>
                  <a:lnTo>
                    <a:pt x="1022732" y="1792"/>
                  </a:lnTo>
                  <a:lnTo>
                    <a:pt x="1015474" y="6683"/>
                  </a:lnTo>
                  <a:lnTo>
                    <a:pt x="1010580" y="13941"/>
                  </a:lnTo>
                  <a:lnTo>
                    <a:pt x="1008786" y="22834"/>
                  </a:lnTo>
                  <a:lnTo>
                    <a:pt x="1008786" y="29133"/>
                  </a:lnTo>
                  <a:lnTo>
                    <a:pt x="1013904" y="34251"/>
                  </a:lnTo>
                  <a:lnTo>
                    <a:pt x="1026502" y="34251"/>
                  </a:lnTo>
                  <a:lnTo>
                    <a:pt x="1031621" y="29133"/>
                  </a:lnTo>
                  <a:lnTo>
                    <a:pt x="1031621" y="22834"/>
                  </a:lnTo>
                  <a:lnTo>
                    <a:pt x="1054455" y="22834"/>
                  </a:lnTo>
                  <a:lnTo>
                    <a:pt x="1052659" y="13941"/>
                  </a:lnTo>
                  <a:lnTo>
                    <a:pt x="1047762" y="6683"/>
                  </a:lnTo>
                  <a:lnTo>
                    <a:pt x="1040503" y="1792"/>
                  </a:lnTo>
                  <a:lnTo>
                    <a:pt x="1031621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549904" y="2750502"/>
              <a:ext cx="1077595" cy="365760"/>
            </a:xfrm>
            <a:custGeom>
              <a:avLst/>
              <a:gdLst/>
              <a:ahLst/>
              <a:cxnLst/>
              <a:rect l="l" t="t" r="r" b="b"/>
              <a:pathLst>
                <a:path w="1077595" h="365760">
                  <a:moveTo>
                    <a:pt x="0" y="68503"/>
                  </a:moveTo>
                  <a:lnTo>
                    <a:pt x="1794" y="59622"/>
                  </a:lnTo>
                  <a:lnTo>
                    <a:pt x="6686" y="52368"/>
                  </a:lnTo>
                  <a:lnTo>
                    <a:pt x="13941" y="47476"/>
                  </a:lnTo>
                  <a:lnTo>
                    <a:pt x="22821" y="45681"/>
                  </a:lnTo>
                  <a:lnTo>
                    <a:pt x="1031621" y="45681"/>
                  </a:lnTo>
                  <a:lnTo>
                    <a:pt x="1031621" y="22847"/>
                  </a:lnTo>
                  <a:lnTo>
                    <a:pt x="1033415" y="13957"/>
                  </a:lnTo>
                  <a:lnTo>
                    <a:pt x="1038307" y="6694"/>
                  </a:lnTo>
                  <a:lnTo>
                    <a:pt x="1045562" y="1796"/>
                  </a:lnTo>
                  <a:lnTo>
                    <a:pt x="1054442" y="0"/>
                  </a:lnTo>
                  <a:lnTo>
                    <a:pt x="1063338" y="1796"/>
                  </a:lnTo>
                  <a:lnTo>
                    <a:pt x="1070600" y="6694"/>
                  </a:lnTo>
                  <a:lnTo>
                    <a:pt x="1075495" y="13957"/>
                  </a:lnTo>
                  <a:lnTo>
                    <a:pt x="1077290" y="22847"/>
                  </a:lnTo>
                  <a:lnTo>
                    <a:pt x="1077290" y="296811"/>
                  </a:lnTo>
                  <a:lnTo>
                    <a:pt x="1075495" y="305699"/>
                  </a:lnTo>
                  <a:lnTo>
                    <a:pt x="1070602" y="312958"/>
                  </a:lnTo>
                  <a:lnTo>
                    <a:pt x="1063343" y="317851"/>
                  </a:lnTo>
                  <a:lnTo>
                    <a:pt x="1054455" y="319646"/>
                  </a:lnTo>
                  <a:lnTo>
                    <a:pt x="45656" y="319646"/>
                  </a:lnTo>
                  <a:lnTo>
                    <a:pt x="45656" y="342480"/>
                  </a:lnTo>
                  <a:lnTo>
                    <a:pt x="43864" y="351367"/>
                  </a:lnTo>
                  <a:lnTo>
                    <a:pt x="38974" y="358621"/>
                  </a:lnTo>
                  <a:lnTo>
                    <a:pt x="31720" y="363510"/>
                  </a:lnTo>
                  <a:lnTo>
                    <a:pt x="22834" y="365302"/>
                  </a:lnTo>
                  <a:lnTo>
                    <a:pt x="13946" y="363510"/>
                  </a:lnTo>
                  <a:lnTo>
                    <a:pt x="6688" y="358621"/>
                  </a:lnTo>
                  <a:lnTo>
                    <a:pt x="1794" y="351367"/>
                  </a:lnTo>
                  <a:lnTo>
                    <a:pt x="0" y="342480"/>
                  </a:lnTo>
                  <a:lnTo>
                    <a:pt x="0" y="68503"/>
                  </a:lnTo>
                  <a:close/>
                </a:path>
                <a:path w="1077595" h="365760">
                  <a:moveTo>
                    <a:pt x="1031621" y="45681"/>
                  </a:moveTo>
                  <a:lnTo>
                    <a:pt x="1054455" y="45681"/>
                  </a:lnTo>
                  <a:lnTo>
                    <a:pt x="1063343" y="43885"/>
                  </a:lnTo>
                  <a:lnTo>
                    <a:pt x="1070602" y="38989"/>
                  </a:lnTo>
                  <a:lnTo>
                    <a:pt x="1075495" y="31730"/>
                  </a:lnTo>
                  <a:lnTo>
                    <a:pt x="1077290" y="22847"/>
                  </a:lnTo>
                </a:path>
                <a:path w="1077595" h="365760">
                  <a:moveTo>
                    <a:pt x="1054455" y="45681"/>
                  </a:moveTo>
                  <a:lnTo>
                    <a:pt x="1054455" y="22847"/>
                  </a:lnTo>
                  <a:lnTo>
                    <a:pt x="1054455" y="29146"/>
                  </a:lnTo>
                  <a:lnTo>
                    <a:pt x="1049337" y="34251"/>
                  </a:lnTo>
                  <a:lnTo>
                    <a:pt x="1043038" y="34251"/>
                  </a:lnTo>
                  <a:lnTo>
                    <a:pt x="1036726" y="34251"/>
                  </a:lnTo>
                  <a:lnTo>
                    <a:pt x="1031621" y="29146"/>
                  </a:lnTo>
                  <a:lnTo>
                    <a:pt x="1031621" y="22847"/>
                  </a:lnTo>
                </a:path>
                <a:path w="1077595" h="365760">
                  <a:moveTo>
                    <a:pt x="22821" y="91325"/>
                  </a:moveTo>
                  <a:lnTo>
                    <a:pt x="22821" y="68503"/>
                  </a:lnTo>
                  <a:lnTo>
                    <a:pt x="22821" y="62204"/>
                  </a:lnTo>
                  <a:lnTo>
                    <a:pt x="27940" y="57099"/>
                  </a:lnTo>
                  <a:lnTo>
                    <a:pt x="34251" y="57099"/>
                  </a:lnTo>
                  <a:lnTo>
                    <a:pt x="40551" y="57099"/>
                  </a:lnTo>
                  <a:lnTo>
                    <a:pt x="45656" y="62204"/>
                  </a:lnTo>
                  <a:lnTo>
                    <a:pt x="45656" y="68503"/>
                  </a:lnTo>
                  <a:lnTo>
                    <a:pt x="43864" y="77390"/>
                  </a:lnTo>
                  <a:lnTo>
                    <a:pt x="38974" y="84643"/>
                  </a:lnTo>
                  <a:lnTo>
                    <a:pt x="31720" y="89533"/>
                  </a:lnTo>
                  <a:lnTo>
                    <a:pt x="22834" y="91325"/>
                  </a:lnTo>
                  <a:lnTo>
                    <a:pt x="13946" y="89533"/>
                  </a:lnTo>
                  <a:lnTo>
                    <a:pt x="6688" y="84643"/>
                  </a:lnTo>
                  <a:lnTo>
                    <a:pt x="1794" y="77390"/>
                  </a:lnTo>
                  <a:lnTo>
                    <a:pt x="0" y="68503"/>
                  </a:lnTo>
                </a:path>
                <a:path w="1077595" h="365760">
                  <a:moveTo>
                    <a:pt x="45656" y="68503"/>
                  </a:moveTo>
                  <a:lnTo>
                    <a:pt x="45656" y="319646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1" name="object 171"/>
          <p:cNvSpPr txBox="1"/>
          <p:nvPr/>
        </p:nvSpPr>
        <p:spPr>
          <a:xfrm>
            <a:off x="9749066" y="2808775"/>
            <a:ext cx="70104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3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Type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9528416" y="3133006"/>
            <a:ext cx="1143635" cy="467359"/>
            <a:chOff x="9528416" y="3133006"/>
            <a:chExt cx="1143635" cy="467359"/>
          </a:xfrm>
        </p:grpSpPr>
        <p:pic>
          <p:nvPicPr>
            <p:cNvPr id="173" name="object 17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528416" y="3133006"/>
              <a:ext cx="1143182" cy="454121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601479" y="3469335"/>
              <a:ext cx="1018550" cy="130683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9572828" y="3178759"/>
              <a:ext cx="1054735" cy="342900"/>
            </a:xfrm>
            <a:custGeom>
              <a:avLst/>
              <a:gdLst/>
              <a:ahLst/>
              <a:cxnLst/>
              <a:rect l="l" t="t" r="r" b="b"/>
              <a:pathLst>
                <a:path w="1054734" h="342900">
                  <a:moveTo>
                    <a:pt x="1008697" y="6299"/>
                  </a:moveTo>
                  <a:lnTo>
                    <a:pt x="1008697" y="22821"/>
                  </a:lnTo>
                  <a:lnTo>
                    <a:pt x="22771" y="22834"/>
                  </a:lnTo>
                  <a:lnTo>
                    <a:pt x="13941" y="24618"/>
                  </a:lnTo>
                  <a:lnTo>
                    <a:pt x="6683" y="29514"/>
                  </a:lnTo>
                  <a:lnTo>
                    <a:pt x="1792" y="36773"/>
                  </a:lnTo>
                  <a:lnTo>
                    <a:pt x="0" y="45656"/>
                  </a:lnTo>
                  <a:lnTo>
                    <a:pt x="0" y="319633"/>
                  </a:lnTo>
                  <a:lnTo>
                    <a:pt x="1792" y="328521"/>
                  </a:lnTo>
                  <a:lnTo>
                    <a:pt x="6683" y="335780"/>
                  </a:lnTo>
                  <a:lnTo>
                    <a:pt x="13941" y="340673"/>
                  </a:lnTo>
                  <a:lnTo>
                    <a:pt x="22834" y="342468"/>
                  </a:lnTo>
                  <a:lnTo>
                    <a:pt x="31720" y="340673"/>
                  </a:lnTo>
                  <a:lnTo>
                    <a:pt x="38974" y="335780"/>
                  </a:lnTo>
                  <a:lnTo>
                    <a:pt x="43864" y="328521"/>
                  </a:lnTo>
                  <a:lnTo>
                    <a:pt x="45656" y="319633"/>
                  </a:lnTo>
                  <a:lnTo>
                    <a:pt x="45656" y="296799"/>
                  </a:lnTo>
                  <a:lnTo>
                    <a:pt x="1031519" y="296799"/>
                  </a:lnTo>
                  <a:lnTo>
                    <a:pt x="1040413" y="295006"/>
                  </a:lnTo>
                  <a:lnTo>
                    <a:pt x="1047670" y="290117"/>
                  </a:lnTo>
                  <a:lnTo>
                    <a:pt x="1052561" y="282863"/>
                  </a:lnTo>
                  <a:lnTo>
                    <a:pt x="1054354" y="273977"/>
                  </a:lnTo>
                  <a:lnTo>
                    <a:pt x="1054354" y="68491"/>
                  </a:lnTo>
                  <a:lnTo>
                    <a:pt x="22834" y="68491"/>
                  </a:lnTo>
                  <a:lnTo>
                    <a:pt x="22834" y="39357"/>
                  </a:lnTo>
                  <a:lnTo>
                    <a:pt x="27940" y="34251"/>
                  </a:lnTo>
                  <a:lnTo>
                    <a:pt x="1054354" y="34251"/>
                  </a:lnTo>
                  <a:lnTo>
                    <a:pt x="1054354" y="22834"/>
                  </a:lnTo>
                  <a:lnTo>
                    <a:pt x="1031519" y="22834"/>
                  </a:lnTo>
                  <a:lnTo>
                    <a:pt x="1031519" y="11417"/>
                  </a:lnTo>
                  <a:lnTo>
                    <a:pt x="1013802" y="11417"/>
                  </a:lnTo>
                  <a:lnTo>
                    <a:pt x="1008697" y="6299"/>
                  </a:lnTo>
                  <a:close/>
                </a:path>
                <a:path w="1054734" h="342900">
                  <a:moveTo>
                    <a:pt x="1054354" y="34251"/>
                  </a:moveTo>
                  <a:lnTo>
                    <a:pt x="40551" y="34251"/>
                  </a:lnTo>
                  <a:lnTo>
                    <a:pt x="45656" y="39357"/>
                  </a:lnTo>
                  <a:lnTo>
                    <a:pt x="45656" y="45656"/>
                  </a:lnTo>
                  <a:lnTo>
                    <a:pt x="43864" y="54544"/>
                  </a:lnTo>
                  <a:lnTo>
                    <a:pt x="38974" y="61802"/>
                  </a:lnTo>
                  <a:lnTo>
                    <a:pt x="31720" y="66696"/>
                  </a:lnTo>
                  <a:lnTo>
                    <a:pt x="22834" y="68491"/>
                  </a:lnTo>
                  <a:lnTo>
                    <a:pt x="1054354" y="68491"/>
                  </a:lnTo>
                  <a:lnTo>
                    <a:pt x="1054354" y="34251"/>
                  </a:lnTo>
                  <a:close/>
                </a:path>
                <a:path w="1054734" h="342900">
                  <a:moveTo>
                    <a:pt x="1054354" y="0"/>
                  </a:moveTo>
                  <a:lnTo>
                    <a:pt x="1052561" y="8888"/>
                  </a:lnTo>
                  <a:lnTo>
                    <a:pt x="1047670" y="16146"/>
                  </a:lnTo>
                  <a:lnTo>
                    <a:pt x="1040413" y="21040"/>
                  </a:lnTo>
                  <a:lnTo>
                    <a:pt x="1031519" y="22834"/>
                  </a:lnTo>
                  <a:lnTo>
                    <a:pt x="1054354" y="22834"/>
                  </a:lnTo>
                  <a:lnTo>
                    <a:pt x="1054354" y="0"/>
                  </a:lnTo>
                  <a:close/>
                </a:path>
                <a:path w="1054734" h="342900">
                  <a:moveTo>
                    <a:pt x="1031519" y="6299"/>
                  </a:moveTo>
                  <a:lnTo>
                    <a:pt x="1026414" y="11417"/>
                  </a:lnTo>
                  <a:lnTo>
                    <a:pt x="1031519" y="11417"/>
                  </a:lnTo>
                  <a:lnTo>
                    <a:pt x="1031519" y="629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595650" y="3155924"/>
              <a:ext cx="1031875" cy="91440"/>
            </a:xfrm>
            <a:custGeom>
              <a:avLst/>
              <a:gdLst/>
              <a:ahLst/>
              <a:cxnLst/>
              <a:rect l="l" t="t" r="r" b="b"/>
              <a:pathLst>
                <a:path w="1031875" h="91439">
                  <a:moveTo>
                    <a:pt x="17729" y="57073"/>
                  </a:moveTo>
                  <a:lnTo>
                    <a:pt x="5118" y="57073"/>
                  </a:lnTo>
                  <a:lnTo>
                    <a:pt x="0" y="62191"/>
                  </a:lnTo>
                  <a:lnTo>
                    <a:pt x="0" y="91325"/>
                  </a:lnTo>
                  <a:lnTo>
                    <a:pt x="8890" y="89531"/>
                  </a:lnTo>
                  <a:lnTo>
                    <a:pt x="16152" y="84637"/>
                  </a:lnTo>
                  <a:lnTo>
                    <a:pt x="21050" y="77379"/>
                  </a:lnTo>
                  <a:lnTo>
                    <a:pt x="22847" y="68491"/>
                  </a:lnTo>
                  <a:lnTo>
                    <a:pt x="22847" y="62191"/>
                  </a:lnTo>
                  <a:lnTo>
                    <a:pt x="17729" y="57073"/>
                  </a:lnTo>
                  <a:close/>
                </a:path>
                <a:path w="1031875" h="91439">
                  <a:moveTo>
                    <a:pt x="1031532" y="22821"/>
                  </a:moveTo>
                  <a:lnTo>
                    <a:pt x="1008710" y="22821"/>
                  </a:lnTo>
                  <a:lnTo>
                    <a:pt x="1008710" y="45669"/>
                  </a:lnTo>
                  <a:lnTo>
                    <a:pt x="1017591" y="43874"/>
                  </a:lnTo>
                  <a:lnTo>
                    <a:pt x="1024845" y="38979"/>
                  </a:lnTo>
                  <a:lnTo>
                    <a:pt x="1029737" y="31717"/>
                  </a:lnTo>
                  <a:lnTo>
                    <a:pt x="1031532" y="22821"/>
                  </a:lnTo>
                  <a:close/>
                </a:path>
                <a:path w="1031875" h="91439">
                  <a:moveTo>
                    <a:pt x="1008710" y="0"/>
                  </a:moveTo>
                  <a:lnTo>
                    <a:pt x="999822" y="1794"/>
                  </a:lnTo>
                  <a:lnTo>
                    <a:pt x="992563" y="6686"/>
                  </a:lnTo>
                  <a:lnTo>
                    <a:pt x="987670" y="13941"/>
                  </a:lnTo>
                  <a:lnTo>
                    <a:pt x="985875" y="22821"/>
                  </a:lnTo>
                  <a:lnTo>
                    <a:pt x="985875" y="29146"/>
                  </a:lnTo>
                  <a:lnTo>
                    <a:pt x="990981" y="34251"/>
                  </a:lnTo>
                  <a:lnTo>
                    <a:pt x="1003592" y="34251"/>
                  </a:lnTo>
                  <a:lnTo>
                    <a:pt x="1008710" y="29146"/>
                  </a:lnTo>
                  <a:lnTo>
                    <a:pt x="1008710" y="22821"/>
                  </a:lnTo>
                  <a:lnTo>
                    <a:pt x="1031532" y="22821"/>
                  </a:lnTo>
                  <a:lnTo>
                    <a:pt x="1029737" y="13941"/>
                  </a:lnTo>
                  <a:lnTo>
                    <a:pt x="1024845" y="6686"/>
                  </a:lnTo>
                  <a:lnTo>
                    <a:pt x="1017591" y="1794"/>
                  </a:lnTo>
                  <a:lnTo>
                    <a:pt x="1008710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572827" y="3155924"/>
              <a:ext cx="1054735" cy="365760"/>
            </a:xfrm>
            <a:custGeom>
              <a:avLst/>
              <a:gdLst/>
              <a:ahLst/>
              <a:cxnLst/>
              <a:rect l="l" t="t" r="r" b="b"/>
              <a:pathLst>
                <a:path w="1054734" h="365760">
                  <a:moveTo>
                    <a:pt x="0" y="68491"/>
                  </a:moveTo>
                  <a:lnTo>
                    <a:pt x="1792" y="59608"/>
                  </a:lnTo>
                  <a:lnTo>
                    <a:pt x="6683" y="52349"/>
                  </a:lnTo>
                  <a:lnTo>
                    <a:pt x="13941" y="47452"/>
                  </a:lnTo>
                  <a:lnTo>
                    <a:pt x="22834" y="45656"/>
                  </a:lnTo>
                  <a:lnTo>
                    <a:pt x="1008697" y="45656"/>
                  </a:lnTo>
                  <a:lnTo>
                    <a:pt x="1008697" y="22834"/>
                  </a:lnTo>
                  <a:lnTo>
                    <a:pt x="1010491" y="13951"/>
                  </a:lnTo>
                  <a:lnTo>
                    <a:pt x="1015385" y="6692"/>
                  </a:lnTo>
                  <a:lnTo>
                    <a:pt x="1022643" y="1796"/>
                  </a:lnTo>
                  <a:lnTo>
                    <a:pt x="1031532" y="0"/>
                  </a:lnTo>
                  <a:lnTo>
                    <a:pt x="1040418" y="1796"/>
                  </a:lnTo>
                  <a:lnTo>
                    <a:pt x="1047672" y="6692"/>
                  </a:lnTo>
                  <a:lnTo>
                    <a:pt x="1052561" y="13951"/>
                  </a:lnTo>
                  <a:lnTo>
                    <a:pt x="1054354" y="22834"/>
                  </a:lnTo>
                  <a:lnTo>
                    <a:pt x="1054354" y="296811"/>
                  </a:lnTo>
                  <a:lnTo>
                    <a:pt x="1052561" y="305697"/>
                  </a:lnTo>
                  <a:lnTo>
                    <a:pt x="1047670" y="312951"/>
                  </a:lnTo>
                  <a:lnTo>
                    <a:pt x="1040412" y="317841"/>
                  </a:lnTo>
                  <a:lnTo>
                    <a:pt x="1031519" y="319633"/>
                  </a:lnTo>
                  <a:lnTo>
                    <a:pt x="45656" y="319633"/>
                  </a:lnTo>
                  <a:lnTo>
                    <a:pt x="45656" y="342468"/>
                  </a:lnTo>
                  <a:lnTo>
                    <a:pt x="43863" y="351356"/>
                  </a:lnTo>
                  <a:lnTo>
                    <a:pt x="38973" y="358614"/>
                  </a:lnTo>
                  <a:lnTo>
                    <a:pt x="31715" y="363508"/>
                  </a:lnTo>
                  <a:lnTo>
                    <a:pt x="22821" y="365302"/>
                  </a:lnTo>
                  <a:lnTo>
                    <a:pt x="13935" y="363508"/>
                  </a:lnTo>
                  <a:lnTo>
                    <a:pt x="6681" y="358614"/>
                  </a:lnTo>
                  <a:lnTo>
                    <a:pt x="1792" y="351356"/>
                  </a:lnTo>
                  <a:lnTo>
                    <a:pt x="0" y="342468"/>
                  </a:lnTo>
                  <a:lnTo>
                    <a:pt x="0" y="68491"/>
                  </a:lnTo>
                  <a:close/>
                </a:path>
                <a:path w="1054734" h="365760">
                  <a:moveTo>
                    <a:pt x="1008697" y="45656"/>
                  </a:moveTo>
                  <a:lnTo>
                    <a:pt x="1031519" y="45656"/>
                  </a:lnTo>
                  <a:lnTo>
                    <a:pt x="1040412" y="43864"/>
                  </a:lnTo>
                  <a:lnTo>
                    <a:pt x="1047670" y="38974"/>
                  </a:lnTo>
                  <a:lnTo>
                    <a:pt x="1052561" y="31720"/>
                  </a:lnTo>
                  <a:lnTo>
                    <a:pt x="1054354" y="22834"/>
                  </a:lnTo>
                </a:path>
                <a:path w="1054734" h="365760">
                  <a:moveTo>
                    <a:pt x="1031519" y="45656"/>
                  </a:moveTo>
                  <a:lnTo>
                    <a:pt x="1031519" y="22834"/>
                  </a:lnTo>
                  <a:lnTo>
                    <a:pt x="1031519" y="29133"/>
                  </a:lnTo>
                  <a:lnTo>
                    <a:pt x="1026414" y="34251"/>
                  </a:lnTo>
                  <a:lnTo>
                    <a:pt x="1020114" y="34251"/>
                  </a:lnTo>
                  <a:lnTo>
                    <a:pt x="1013802" y="34251"/>
                  </a:lnTo>
                  <a:lnTo>
                    <a:pt x="1008697" y="29133"/>
                  </a:lnTo>
                  <a:lnTo>
                    <a:pt x="1008697" y="22834"/>
                  </a:lnTo>
                </a:path>
                <a:path w="1054734" h="365760">
                  <a:moveTo>
                    <a:pt x="22834" y="91325"/>
                  </a:moveTo>
                  <a:lnTo>
                    <a:pt x="22834" y="68491"/>
                  </a:lnTo>
                  <a:lnTo>
                    <a:pt x="22834" y="62191"/>
                  </a:lnTo>
                  <a:lnTo>
                    <a:pt x="27940" y="57086"/>
                  </a:lnTo>
                  <a:lnTo>
                    <a:pt x="34251" y="57086"/>
                  </a:lnTo>
                  <a:lnTo>
                    <a:pt x="40551" y="57086"/>
                  </a:lnTo>
                  <a:lnTo>
                    <a:pt x="45656" y="62191"/>
                  </a:lnTo>
                  <a:lnTo>
                    <a:pt x="45656" y="68491"/>
                  </a:lnTo>
                  <a:lnTo>
                    <a:pt x="43863" y="77381"/>
                  </a:lnTo>
                  <a:lnTo>
                    <a:pt x="38973" y="84643"/>
                  </a:lnTo>
                  <a:lnTo>
                    <a:pt x="31715" y="89541"/>
                  </a:lnTo>
                  <a:lnTo>
                    <a:pt x="22821" y="91338"/>
                  </a:lnTo>
                  <a:lnTo>
                    <a:pt x="13935" y="89541"/>
                  </a:lnTo>
                  <a:lnTo>
                    <a:pt x="6681" y="84643"/>
                  </a:lnTo>
                  <a:lnTo>
                    <a:pt x="1792" y="77381"/>
                  </a:lnTo>
                  <a:lnTo>
                    <a:pt x="0" y="68491"/>
                  </a:lnTo>
                </a:path>
                <a:path w="1054734" h="365760">
                  <a:moveTo>
                    <a:pt x="45656" y="68491"/>
                  </a:moveTo>
                  <a:lnTo>
                    <a:pt x="45656" y="319633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9728746" y="3213854"/>
            <a:ext cx="76390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Attribute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9539871" y="3525530"/>
            <a:ext cx="1143635" cy="473075"/>
            <a:chOff x="9539871" y="3525530"/>
            <a:chExt cx="1143635" cy="473075"/>
          </a:xfrm>
        </p:grpSpPr>
        <p:pic>
          <p:nvPicPr>
            <p:cNvPr id="180" name="object 18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9539871" y="3525530"/>
              <a:ext cx="1143182" cy="464149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614370" y="3868775"/>
              <a:ext cx="1018550" cy="129501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9584284" y="3571912"/>
              <a:ext cx="1054735" cy="352425"/>
            </a:xfrm>
            <a:custGeom>
              <a:avLst/>
              <a:gdLst/>
              <a:ahLst/>
              <a:cxnLst/>
              <a:rect l="l" t="t" r="r" b="b"/>
              <a:pathLst>
                <a:path w="1054734" h="352425">
                  <a:moveTo>
                    <a:pt x="1054366" y="0"/>
                  </a:moveTo>
                  <a:lnTo>
                    <a:pt x="1052523" y="9130"/>
                  </a:lnTo>
                  <a:lnTo>
                    <a:pt x="1047496" y="16586"/>
                  </a:lnTo>
                  <a:lnTo>
                    <a:pt x="1040039" y="21613"/>
                  </a:lnTo>
                  <a:lnTo>
                    <a:pt x="1030909" y="23456"/>
                  </a:lnTo>
                  <a:lnTo>
                    <a:pt x="23456" y="23456"/>
                  </a:lnTo>
                  <a:lnTo>
                    <a:pt x="14326" y="25300"/>
                  </a:lnTo>
                  <a:lnTo>
                    <a:pt x="6870" y="30327"/>
                  </a:lnTo>
                  <a:lnTo>
                    <a:pt x="1843" y="37783"/>
                  </a:lnTo>
                  <a:lnTo>
                    <a:pt x="0" y="46913"/>
                  </a:lnTo>
                  <a:lnTo>
                    <a:pt x="0" y="328409"/>
                  </a:lnTo>
                  <a:lnTo>
                    <a:pt x="1843" y="337539"/>
                  </a:lnTo>
                  <a:lnTo>
                    <a:pt x="6870" y="344995"/>
                  </a:lnTo>
                  <a:lnTo>
                    <a:pt x="14326" y="350022"/>
                  </a:lnTo>
                  <a:lnTo>
                    <a:pt x="23456" y="351866"/>
                  </a:lnTo>
                  <a:lnTo>
                    <a:pt x="32587" y="350022"/>
                  </a:lnTo>
                  <a:lnTo>
                    <a:pt x="40043" y="344995"/>
                  </a:lnTo>
                  <a:lnTo>
                    <a:pt x="45070" y="337539"/>
                  </a:lnTo>
                  <a:lnTo>
                    <a:pt x="46913" y="328409"/>
                  </a:lnTo>
                  <a:lnTo>
                    <a:pt x="46913" y="304952"/>
                  </a:lnTo>
                  <a:lnTo>
                    <a:pt x="1030909" y="304952"/>
                  </a:lnTo>
                  <a:lnTo>
                    <a:pt x="1040039" y="303108"/>
                  </a:lnTo>
                  <a:lnTo>
                    <a:pt x="1047496" y="298081"/>
                  </a:lnTo>
                  <a:lnTo>
                    <a:pt x="1052523" y="290625"/>
                  </a:lnTo>
                  <a:lnTo>
                    <a:pt x="1054366" y="281495"/>
                  </a:lnTo>
                  <a:lnTo>
                    <a:pt x="1054366" y="70370"/>
                  </a:lnTo>
                  <a:lnTo>
                    <a:pt x="23456" y="70370"/>
                  </a:lnTo>
                  <a:lnTo>
                    <a:pt x="23456" y="40424"/>
                  </a:lnTo>
                  <a:lnTo>
                    <a:pt x="28714" y="35191"/>
                  </a:lnTo>
                  <a:lnTo>
                    <a:pt x="1054366" y="35191"/>
                  </a:lnTo>
                  <a:lnTo>
                    <a:pt x="1054366" y="0"/>
                  </a:lnTo>
                  <a:close/>
                </a:path>
                <a:path w="1054734" h="352425">
                  <a:moveTo>
                    <a:pt x="1054366" y="35191"/>
                  </a:moveTo>
                  <a:lnTo>
                    <a:pt x="41668" y="35191"/>
                  </a:lnTo>
                  <a:lnTo>
                    <a:pt x="46913" y="40424"/>
                  </a:lnTo>
                  <a:lnTo>
                    <a:pt x="46913" y="46913"/>
                  </a:lnTo>
                  <a:lnTo>
                    <a:pt x="45070" y="56043"/>
                  </a:lnTo>
                  <a:lnTo>
                    <a:pt x="40043" y="63500"/>
                  </a:lnTo>
                  <a:lnTo>
                    <a:pt x="32587" y="68527"/>
                  </a:lnTo>
                  <a:lnTo>
                    <a:pt x="23456" y="70370"/>
                  </a:lnTo>
                  <a:lnTo>
                    <a:pt x="1054366" y="70370"/>
                  </a:lnTo>
                  <a:lnTo>
                    <a:pt x="1054366" y="35191"/>
                  </a:lnTo>
                  <a:close/>
                </a:path>
                <a:path w="1054734" h="352425">
                  <a:moveTo>
                    <a:pt x="1007452" y="6477"/>
                  </a:moveTo>
                  <a:lnTo>
                    <a:pt x="1007452" y="23456"/>
                  </a:lnTo>
                  <a:lnTo>
                    <a:pt x="1030909" y="23456"/>
                  </a:lnTo>
                  <a:lnTo>
                    <a:pt x="1030909" y="11722"/>
                  </a:lnTo>
                  <a:lnTo>
                    <a:pt x="1012698" y="11722"/>
                  </a:lnTo>
                  <a:lnTo>
                    <a:pt x="1007452" y="6477"/>
                  </a:lnTo>
                  <a:close/>
                </a:path>
                <a:path w="1054734" h="352425">
                  <a:moveTo>
                    <a:pt x="1030909" y="6477"/>
                  </a:moveTo>
                  <a:lnTo>
                    <a:pt x="1025652" y="11722"/>
                  </a:lnTo>
                  <a:lnTo>
                    <a:pt x="1030909" y="11722"/>
                  </a:lnTo>
                  <a:lnTo>
                    <a:pt x="1030909" y="647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607740" y="3548443"/>
              <a:ext cx="1031240" cy="93980"/>
            </a:xfrm>
            <a:custGeom>
              <a:avLst/>
              <a:gdLst/>
              <a:ahLst/>
              <a:cxnLst/>
              <a:rect l="l" t="t" r="r" b="b"/>
              <a:pathLst>
                <a:path w="1031240" h="93979">
                  <a:moveTo>
                    <a:pt x="18211" y="58661"/>
                  </a:moveTo>
                  <a:lnTo>
                    <a:pt x="5257" y="58661"/>
                  </a:lnTo>
                  <a:lnTo>
                    <a:pt x="0" y="63893"/>
                  </a:lnTo>
                  <a:lnTo>
                    <a:pt x="0" y="93840"/>
                  </a:lnTo>
                  <a:lnTo>
                    <a:pt x="9130" y="91996"/>
                  </a:lnTo>
                  <a:lnTo>
                    <a:pt x="16586" y="86969"/>
                  </a:lnTo>
                  <a:lnTo>
                    <a:pt x="21613" y="79513"/>
                  </a:lnTo>
                  <a:lnTo>
                    <a:pt x="23456" y="70383"/>
                  </a:lnTo>
                  <a:lnTo>
                    <a:pt x="23456" y="63893"/>
                  </a:lnTo>
                  <a:lnTo>
                    <a:pt x="18211" y="58661"/>
                  </a:lnTo>
                  <a:close/>
                </a:path>
                <a:path w="1031240" h="93979">
                  <a:moveTo>
                    <a:pt x="1030909" y="23469"/>
                  </a:moveTo>
                  <a:lnTo>
                    <a:pt x="1007452" y="23469"/>
                  </a:lnTo>
                  <a:lnTo>
                    <a:pt x="1007452" y="46926"/>
                  </a:lnTo>
                  <a:lnTo>
                    <a:pt x="1016583" y="45083"/>
                  </a:lnTo>
                  <a:lnTo>
                    <a:pt x="1024039" y="40055"/>
                  </a:lnTo>
                  <a:lnTo>
                    <a:pt x="1029066" y="32599"/>
                  </a:lnTo>
                  <a:lnTo>
                    <a:pt x="1030909" y="23469"/>
                  </a:lnTo>
                  <a:close/>
                </a:path>
                <a:path w="1031240" h="93979">
                  <a:moveTo>
                    <a:pt x="1007452" y="0"/>
                  </a:moveTo>
                  <a:lnTo>
                    <a:pt x="998322" y="1845"/>
                  </a:lnTo>
                  <a:lnTo>
                    <a:pt x="990866" y="6877"/>
                  </a:lnTo>
                  <a:lnTo>
                    <a:pt x="985839" y="14337"/>
                  </a:lnTo>
                  <a:lnTo>
                    <a:pt x="983996" y="23469"/>
                  </a:lnTo>
                  <a:lnTo>
                    <a:pt x="983996" y="29946"/>
                  </a:lnTo>
                  <a:lnTo>
                    <a:pt x="989241" y="35191"/>
                  </a:lnTo>
                  <a:lnTo>
                    <a:pt x="1002195" y="35191"/>
                  </a:lnTo>
                  <a:lnTo>
                    <a:pt x="1007452" y="29946"/>
                  </a:lnTo>
                  <a:lnTo>
                    <a:pt x="1007452" y="23469"/>
                  </a:lnTo>
                  <a:lnTo>
                    <a:pt x="1030909" y="23469"/>
                  </a:lnTo>
                  <a:lnTo>
                    <a:pt x="1029066" y="14337"/>
                  </a:lnTo>
                  <a:lnTo>
                    <a:pt x="1024039" y="6877"/>
                  </a:lnTo>
                  <a:lnTo>
                    <a:pt x="1016583" y="1845"/>
                  </a:lnTo>
                  <a:lnTo>
                    <a:pt x="1007452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584283" y="3548443"/>
              <a:ext cx="1054735" cy="375920"/>
            </a:xfrm>
            <a:custGeom>
              <a:avLst/>
              <a:gdLst/>
              <a:ahLst/>
              <a:cxnLst/>
              <a:rect l="l" t="t" r="r" b="b"/>
              <a:pathLst>
                <a:path w="1054734" h="375920">
                  <a:moveTo>
                    <a:pt x="0" y="70383"/>
                  </a:moveTo>
                  <a:lnTo>
                    <a:pt x="1843" y="61253"/>
                  </a:lnTo>
                  <a:lnTo>
                    <a:pt x="6870" y="53797"/>
                  </a:lnTo>
                  <a:lnTo>
                    <a:pt x="14326" y="48769"/>
                  </a:lnTo>
                  <a:lnTo>
                    <a:pt x="23456" y="46926"/>
                  </a:lnTo>
                  <a:lnTo>
                    <a:pt x="1007452" y="46926"/>
                  </a:lnTo>
                  <a:lnTo>
                    <a:pt x="1007452" y="23456"/>
                  </a:lnTo>
                  <a:lnTo>
                    <a:pt x="1009296" y="14326"/>
                  </a:lnTo>
                  <a:lnTo>
                    <a:pt x="1014323" y="6870"/>
                  </a:lnTo>
                  <a:lnTo>
                    <a:pt x="1021779" y="1843"/>
                  </a:lnTo>
                  <a:lnTo>
                    <a:pt x="1030909" y="0"/>
                  </a:lnTo>
                  <a:lnTo>
                    <a:pt x="1040039" y="1843"/>
                  </a:lnTo>
                  <a:lnTo>
                    <a:pt x="1047496" y="6870"/>
                  </a:lnTo>
                  <a:lnTo>
                    <a:pt x="1052523" y="14326"/>
                  </a:lnTo>
                  <a:lnTo>
                    <a:pt x="1054366" y="23456"/>
                  </a:lnTo>
                  <a:lnTo>
                    <a:pt x="1054366" y="304965"/>
                  </a:lnTo>
                  <a:lnTo>
                    <a:pt x="1052523" y="314089"/>
                  </a:lnTo>
                  <a:lnTo>
                    <a:pt x="1047496" y="321546"/>
                  </a:lnTo>
                  <a:lnTo>
                    <a:pt x="1040039" y="326576"/>
                  </a:lnTo>
                  <a:lnTo>
                    <a:pt x="1030909" y="328422"/>
                  </a:lnTo>
                  <a:lnTo>
                    <a:pt x="46913" y="328422"/>
                  </a:lnTo>
                  <a:lnTo>
                    <a:pt x="46913" y="351878"/>
                  </a:lnTo>
                  <a:lnTo>
                    <a:pt x="45070" y="361009"/>
                  </a:lnTo>
                  <a:lnTo>
                    <a:pt x="40043" y="368465"/>
                  </a:lnTo>
                  <a:lnTo>
                    <a:pt x="32587" y="373492"/>
                  </a:lnTo>
                  <a:lnTo>
                    <a:pt x="23456" y="375335"/>
                  </a:lnTo>
                  <a:lnTo>
                    <a:pt x="14326" y="373492"/>
                  </a:lnTo>
                  <a:lnTo>
                    <a:pt x="6870" y="368465"/>
                  </a:lnTo>
                  <a:lnTo>
                    <a:pt x="1843" y="361009"/>
                  </a:lnTo>
                  <a:lnTo>
                    <a:pt x="0" y="351878"/>
                  </a:lnTo>
                  <a:lnTo>
                    <a:pt x="0" y="70383"/>
                  </a:lnTo>
                  <a:close/>
                </a:path>
                <a:path w="1054734" h="375920">
                  <a:moveTo>
                    <a:pt x="1007452" y="46926"/>
                  </a:moveTo>
                  <a:lnTo>
                    <a:pt x="1030909" y="46926"/>
                  </a:lnTo>
                  <a:lnTo>
                    <a:pt x="1040039" y="45081"/>
                  </a:lnTo>
                  <a:lnTo>
                    <a:pt x="1047496" y="40049"/>
                  </a:lnTo>
                  <a:lnTo>
                    <a:pt x="1052523" y="32588"/>
                  </a:lnTo>
                  <a:lnTo>
                    <a:pt x="1054366" y="23456"/>
                  </a:lnTo>
                </a:path>
                <a:path w="1054734" h="375920">
                  <a:moveTo>
                    <a:pt x="1030909" y="46926"/>
                  </a:moveTo>
                  <a:lnTo>
                    <a:pt x="1030909" y="23456"/>
                  </a:lnTo>
                  <a:lnTo>
                    <a:pt x="1030909" y="29946"/>
                  </a:lnTo>
                  <a:lnTo>
                    <a:pt x="1025652" y="35204"/>
                  </a:lnTo>
                  <a:lnTo>
                    <a:pt x="1019175" y="35204"/>
                  </a:lnTo>
                  <a:lnTo>
                    <a:pt x="1012698" y="35204"/>
                  </a:lnTo>
                  <a:lnTo>
                    <a:pt x="1007452" y="29946"/>
                  </a:lnTo>
                  <a:lnTo>
                    <a:pt x="1007452" y="23456"/>
                  </a:lnTo>
                </a:path>
                <a:path w="1054734" h="375920">
                  <a:moveTo>
                    <a:pt x="23456" y="93840"/>
                  </a:moveTo>
                  <a:lnTo>
                    <a:pt x="23456" y="70383"/>
                  </a:lnTo>
                  <a:lnTo>
                    <a:pt x="23456" y="63893"/>
                  </a:lnTo>
                  <a:lnTo>
                    <a:pt x="28714" y="58648"/>
                  </a:lnTo>
                  <a:lnTo>
                    <a:pt x="35179" y="58648"/>
                  </a:lnTo>
                  <a:lnTo>
                    <a:pt x="41668" y="58648"/>
                  </a:lnTo>
                  <a:lnTo>
                    <a:pt x="46913" y="63893"/>
                  </a:lnTo>
                  <a:lnTo>
                    <a:pt x="46913" y="70383"/>
                  </a:lnTo>
                  <a:lnTo>
                    <a:pt x="45070" y="79508"/>
                  </a:lnTo>
                  <a:lnTo>
                    <a:pt x="40043" y="86964"/>
                  </a:lnTo>
                  <a:lnTo>
                    <a:pt x="32587" y="91995"/>
                  </a:lnTo>
                  <a:lnTo>
                    <a:pt x="23456" y="93840"/>
                  </a:lnTo>
                  <a:lnTo>
                    <a:pt x="14326" y="91995"/>
                  </a:lnTo>
                  <a:lnTo>
                    <a:pt x="6870" y="86964"/>
                  </a:lnTo>
                  <a:lnTo>
                    <a:pt x="1843" y="79508"/>
                  </a:lnTo>
                  <a:lnTo>
                    <a:pt x="0" y="70383"/>
                  </a:lnTo>
                </a:path>
                <a:path w="1054734" h="375920">
                  <a:moveTo>
                    <a:pt x="46913" y="70383"/>
                  </a:moveTo>
                  <a:lnTo>
                    <a:pt x="46913" y="328422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9741687" y="3611771"/>
            <a:ext cx="76390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Attribute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9529851" y="3919484"/>
            <a:ext cx="1142365" cy="473075"/>
            <a:chOff x="9529851" y="3919484"/>
            <a:chExt cx="1142365" cy="473075"/>
          </a:xfrm>
        </p:grpSpPr>
        <p:pic>
          <p:nvPicPr>
            <p:cNvPr id="187" name="object 187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9529851" y="3919484"/>
              <a:ext cx="1141750" cy="464149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601479" y="4262729"/>
              <a:ext cx="1019975" cy="12950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9574263" y="3965866"/>
              <a:ext cx="1053465" cy="352425"/>
            </a:xfrm>
            <a:custGeom>
              <a:avLst/>
              <a:gdLst/>
              <a:ahLst/>
              <a:cxnLst/>
              <a:rect l="l" t="t" r="r" b="b"/>
              <a:pathLst>
                <a:path w="1053465" h="352425">
                  <a:moveTo>
                    <a:pt x="1052918" y="0"/>
                  </a:moveTo>
                  <a:lnTo>
                    <a:pt x="1051075" y="9130"/>
                  </a:lnTo>
                  <a:lnTo>
                    <a:pt x="1046048" y="16586"/>
                  </a:lnTo>
                  <a:lnTo>
                    <a:pt x="1038592" y="21613"/>
                  </a:lnTo>
                  <a:lnTo>
                    <a:pt x="1029462" y="23456"/>
                  </a:lnTo>
                  <a:lnTo>
                    <a:pt x="23444" y="23456"/>
                  </a:lnTo>
                  <a:lnTo>
                    <a:pt x="14316" y="25300"/>
                  </a:lnTo>
                  <a:lnTo>
                    <a:pt x="6864" y="30327"/>
                  </a:lnTo>
                  <a:lnTo>
                    <a:pt x="1841" y="37783"/>
                  </a:lnTo>
                  <a:lnTo>
                    <a:pt x="0" y="46913"/>
                  </a:lnTo>
                  <a:lnTo>
                    <a:pt x="0" y="328409"/>
                  </a:lnTo>
                  <a:lnTo>
                    <a:pt x="1841" y="337539"/>
                  </a:lnTo>
                  <a:lnTo>
                    <a:pt x="6864" y="344995"/>
                  </a:lnTo>
                  <a:lnTo>
                    <a:pt x="14316" y="350022"/>
                  </a:lnTo>
                  <a:lnTo>
                    <a:pt x="23444" y="351866"/>
                  </a:lnTo>
                  <a:lnTo>
                    <a:pt x="32576" y="350022"/>
                  </a:lnTo>
                  <a:lnTo>
                    <a:pt x="40036" y="344995"/>
                  </a:lnTo>
                  <a:lnTo>
                    <a:pt x="45068" y="337539"/>
                  </a:lnTo>
                  <a:lnTo>
                    <a:pt x="46913" y="328409"/>
                  </a:lnTo>
                  <a:lnTo>
                    <a:pt x="46913" y="304952"/>
                  </a:lnTo>
                  <a:lnTo>
                    <a:pt x="1029462" y="304952"/>
                  </a:lnTo>
                  <a:lnTo>
                    <a:pt x="1038592" y="303108"/>
                  </a:lnTo>
                  <a:lnTo>
                    <a:pt x="1046048" y="298081"/>
                  </a:lnTo>
                  <a:lnTo>
                    <a:pt x="1051075" y="290625"/>
                  </a:lnTo>
                  <a:lnTo>
                    <a:pt x="1052918" y="281495"/>
                  </a:lnTo>
                  <a:lnTo>
                    <a:pt x="1052918" y="70370"/>
                  </a:lnTo>
                  <a:lnTo>
                    <a:pt x="23444" y="70370"/>
                  </a:lnTo>
                  <a:lnTo>
                    <a:pt x="23444" y="40424"/>
                  </a:lnTo>
                  <a:lnTo>
                    <a:pt x="28702" y="35179"/>
                  </a:lnTo>
                  <a:lnTo>
                    <a:pt x="1052918" y="35179"/>
                  </a:lnTo>
                  <a:lnTo>
                    <a:pt x="1052918" y="0"/>
                  </a:lnTo>
                  <a:close/>
                </a:path>
                <a:path w="1053465" h="352425">
                  <a:moveTo>
                    <a:pt x="1052918" y="35179"/>
                  </a:moveTo>
                  <a:lnTo>
                    <a:pt x="41656" y="35179"/>
                  </a:lnTo>
                  <a:lnTo>
                    <a:pt x="46913" y="40424"/>
                  </a:lnTo>
                  <a:lnTo>
                    <a:pt x="46913" y="46913"/>
                  </a:lnTo>
                  <a:lnTo>
                    <a:pt x="45068" y="56043"/>
                  </a:lnTo>
                  <a:lnTo>
                    <a:pt x="40036" y="63500"/>
                  </a:lnTo>
                  <a:lnTo>
                    <a:pt x="32576" y="68527"/>
                  </a:lnTo>
                  <a:lnTo>
                    <a:pt x="23444" y="70370"/>
                  </a:lnTo>
                  <a:lnTo>
                    <a:pt x="1052918" y="70370"/>
                  </a:lnTo>
                  <a:lnTo>
                    <a:pt x="1052918" y="35179"/>
                  </a:lnTo>
                  <a:close/>
                </a:path>
                <a:path w="1053465" h="352425">
                  <a:moveTo>
                    <a:pt x="1006005" y="6477"/>
                  </a:moveTo>
                  <a:lnTo>
                    <a:pt x="1006005" y="23456"/>
                  </a:lnTo>
                  <a:lnTo>
                    <a:pt x="1029462" y="23456"/>
                  </a:lnTo>
                  <a:lnTo>
                    <a:pt x="1029462" y="11722"/>
                  </a:lnTo>
                  <a:lnTo>
                    <a:pt x="1011262" y="11722"/>
                  </a:lnTo>
                  <a:lnTo>
                    <a:pt x="1006005" y="6477"/>
                  </a:lnTo>
                  <a:close/>
                </a:path>
                <a:path w="1053465" h="352425">
                  <a:moveTo>
                    <a:pt x="1029462" y="6477"/>
                  </a:moveTo>
                  <a:lnTo>
                    <a:pt x="1024216" y="11722"/>
                  </a:lnTo>
                  <a:lnTo>
                    <a:pt x="1029462" y="11722"/>
                  </a:lnTo>
                  <a:lnTo>
                    <a:pt x="1029462" y="6477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597720" y="3942397"/>
              <a:ext cx="1029969" cy="93980"/>
            </a:xfrm>
            <a:custGeom>
              <a:avLst/>
              <a:gdLst/>
              <a:ahLst/>
              <a:cxnLst/>
              <a:rect l="l" t="t" r="r" b="b"/>
              <a:pathLst>
                <a:path w="1029970" h="93979">
                  <a:moveTo>
                    <a:pt x="18199" y="58648"/>
                  </a:moveTo>
                  <a:lnTo>
                    <a:pt x="5245" y="58648"/>
                  </a:lnTo>
                  <a:lnTo>
                    <a:pt x="0" y="63893"/>
                  </a:lnTo>
                  <a:lnTo>
                    <a:pt x="0" y="93840"/>
                  </a:lnTo>
                  <a:lnTo>
                    <a:pt x="9130" y="91996"/>
                  </a:lnTo>
                  <a:lnTo>
                    <a:pt x="16586" y="86969"/>
                  </a:lnTo>
                  <a:lnTo>
                    <a:pt x="21613" y="79513"/>
                  </a:lnTo>
                  <a:lnTo>
                    <a:pt x="23456" y="70383"/>
                  </a:lnTo>
                  <a:lnTo>
                    <a:pt x="23456" y="63893"/>
                  </a:lnTo>
                  <a:lnTo>
                    <a:pt x="18199" y="58648"/>
                  </a:lnTo>
                  <a:close/>
                </a:path>
                <a:path w="1029970" h="93979">
                  <a:moveTo>
                    <a:pt x="1029474" y="23469"/>
                  </a:moveTo>
                  <a:lnTo>
                    <a:pt x="1006005" y="23469"/>
                  </a:lnTo>
                  <a:lnTo>
                    <a:pt x="1006005" y="46926"/>
                  </a:lnTo>
                  <a:lnTo>
                    <a:pt x="1015137" y="45083"/>
                  </a:lnTo>
                  <a:lnTo>
                    <a:pt x="1022597" y="40055"/>
                  </a:lnTo>
                  <a:lnTo>
                    <a:pt x="1027629" y="32599"/>
                  </a:lnTo>
                  <a:lnTo>
                    <a:pt x="1029474" y="23469"/>
                  </a:lnTo>
                  <a:close/>
                </a:path>
                <a:path w="1029970" h="93979">
                  <a:moveTo>
                    <a:pt x="1006005" y="0"/>
                  </a:moveTo>
                  <a:lnTo>
                    <a:pt x="996880" y="1845"/>
                  </a:lnTo>
                  <a:lnTo>
                    <a:pt x="989423" y="6877"/>
                  </a:lnTo>
                  <a:lnTo>
                    <a:pt x="984393" y="14337"/>
                  </a:lnTo>
                  <a:lnTo>
                    <a:pt x="982548" y="23469"/>
                  </a:lnTo>
                  <a:lnTo>
                    <a:pt x="982548" y="29946"/>
                  </a:lnTo>
                  <a:lnTo>
                    <a:pt x="987806" y="35191"/>
                  </a:lnTo>
                  <a:lnTo>
                    <a:pt x="1000760" y="35191"/>
                  </a:lnTo>
                  <a:lnTo>
                    <a:pt x="1006005" y="29946"/>
                  </a:lnTo>
                  <a:lnTo>
                    <a:pt x="1006005" y="23469"/>
                  </a:lnTo>
                  <a:lnTo>
                    <a:pt x="1029474" y="23469"/>
                  </a:lnTo>
                  <a:lnTo>
                    <a:pt x="1027629" y="14337"/>
                  </a:lnTo>
                  <a:lnTo>
                    <a:pt x="1022597" y="6877"/>
                  </a:lnTo>
                  <a:lnTo>
                    <a:pt x="1015137" y="1845"/>
                  </a:lnTo>
                  <a:lnTo>
                    <a:pt x="1006005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574263" y="3942397"/>
              <a:ext cx="1053465" cy="375920"/>
            </a:xfrm>
            <a:custGeom>
              <a:avLst/>
              <a:gdLst/>
              <a:ahLst/>
              <a:cxnLst/>
              <a:rect l="l" t="t" r="r" b="b"/>
              <a:pathLst>
                <a:path w="1053465" h="375920">
                  <a:moveTo>
                    <a:pt x="0" y="70383"/>
                  </a:moveTo>
                  <a:lnTo>
                    <a:pt x="1843" y="61253"/>
                  </a:lnTo>
                  <a:lnTo>
                    <a:pt x="6870" y="53797"/>
                  </a:lnTo>
                  <a:lnTo>
                    <a:pt x="14326" y="48769"/>
                  </a:lnTo>
                  <a:lnTo>
                    <a:pt x="23456" y="46926"/>
                  </a:lnTo>
                  <a:lnTo>
                    <a:pt x="1006005" y="46926"/>
                  </a:lnTo>
                  <a:lnTo>
                    <a:pt x="1006005" y="23469"/>
                  </a:lnTo>
                  <a:lnTo>
                    <a:pt x="1007850" y="14337"/>
                  </a:lnTo>
                  <a:lnTo>
                    <a:pt x="1012880" y="6877"/>
                  </a:lnTo>
                  <a:lnTo>
                    <a:pt x="1020337" y="1845"/>
                  </a:lnTo>
                  <a:lnTo>
                    <a:pt x="1029462" y="0"/>
                  </a:lnTo>
                  <a:lnTo>
                    <a:pt x="1038592" y="1845"/>
                  </a:lnTo>
                  <a:lnTo>
                    <a:pt x="1046048" y="6877"/>
                  </a:lnTo>
                  <a:lnTo>
                    <a:pt x="1051075" y="14337"/>
                  </a:lnTo>
                  <a:lnTo>
                    <a:pt x="1052918" y="23469"/>
                  </a:lnTo>
                  <a:lnTo>
                    <a:pt x="1052918" y="304952"/>
                  </a:lnTo>
                  <a:lnTo>
                    <a:pt x="1051075" y="314084"/>
                  </a:lnTo>
                  <a:lnTo>
                    <a:pt x="1046048" y="321544"/>
                  </a:lnTo>
                  <a:lnTo>
                    <a:pt x="1038592" y="326576"/>
                  </a:lnTo>
                  <a:lnTo>
                    <a:pt x="1029462" y="328422"/>
                  </a:lnTo>
                  <a:lnTo>
                    <a:pt x="46913" y="328422"/>
                  </a:lnTo>
                  <a:lnTo>
                    <a:pt x="46913" y="351878"/>
                  </a:lnTo>
                  <a:lnTo>
                    <a:pt x="45068" y="361009"/>
                  </a:lnTo>
                  <a:lnTo>
                    <a:pt x="40038" y="368465"/>
                  </a:lnTo>
                  <a:lnTo>
                    <a:pt x="32581" y="373492"/>
                  </a:lnTo>
                  <a:lnTo>
                    <a:pt x="23456" y="375335"/>
                  </a:lnTo>
                  <a:lnTo>
                    <a:pt x="14326" y="373492"/>
                  </a:lnTo>
                  <a:lnTo>
                    <a:pt x="6870" y="368465"/>
                  </a:lnTo>
                  <a:lnTo>
                    <a:pt x="1843" y="361009"/>
                  </a:lnTo>
                  <a:lnTo>
                    <a:pt x="0" y="351878"/>
                  </a:lnTo>
                  <a:lnTo>
                    <a:pt x="0" y="70383"/>
                  </a:lnTo>
                  <a:close/>
                </a:path>
                <a:path w="1053465" h="375920">
                  <a:moveTo>
                    <a:pt x="1006005" y="46926"/>
                  </a:moveTo>
                  <a:lnTo>
                    <a:pt x="1029462" y="46926"/>
                  </a:lnTo>
                  <a:lnTo>
                    <a:pt x="1038592" y="45083"/>
                  </a:lnTo>
                  <a:lnTo>
                    <a:pt x="1046048" y="40055"/>
                  </a:lnTo>
                  <a:lnTo>
                    <a:pt x="1051075" y="32599"/>
                  </a:lnTo>
                  <a:lnTo>
                    <a:pt x="1052918" y="23469"/>
                  </a:lnTo>
                </a:path>
                <a:path w="1053465" h="375920">
                  <a:moveTo>
                    <a:pt x="1029462" y="46926"/>
                  </a:moveTo>
                  <a:lnTo>
                    <a:pt x="1029462" y="23469"/>
                  </a:lnTo>
                  <a:lnTo>
                    <a:pt x="1029462" y="29946"/>
                  </a:lnTo>
                  <a:lnTo>
                    <a:pt x="1024216" y="35191"/>
                  </a:lnTo>
                  <a:lnTo>
                    <a:pt x="1017739" y="35191"/>
                  </a:lnTo>
                  <a:lnTo>
                    <a:pt x="1011262" y="35191"/>
                  </a:lnTo>
                  <a:lnTo>
                    <a:pt x="1006005" y="29946"/>
                  </a:lnTo>
                  <a:lnTo>
                    <a:pt x="1006005" y="23469"/>
                  </a:lnTo>
                </a:path>
                <a:path w="1053465" h="375920">
                  <a:moveTo>
                    <a:pt x="23456" y="93840"/>
                  </a:moveTo>
                  <a:lnTo>
                    <a:pt x="23456" y="70383"/>
                  </a:lnTo>
                  <a:lnTo>
                    <a:pt x="23456" y="63893"/>
                  </a:lnTo>
                  <a:lnTo>
                    <a:pt x="28702" y="58648"/>
                  </a:lnTo>
                  <a:lnTo>
                    <a:pt x="35191" y="58648"/>
                  </a:lnTo>
                  <a:lnTo>
                    <a:pt x="41656" y="58648"/>
                  </a:lnTo>
                  <a:lnTo>
                    <a:pt x="46913" y="63893"/>
                  </a:lnTo>
                  <a:lnTo>
                    <a:pt x="46913" y="70383"/>
                  </a:lnTo>
                  <a:lnTo>
                    <a:pt x="45068" y="79513"/>
                  </a:lnTo>
                  <a:lnTo>
                    <a:pt x="40038" y="86969"/>
                  </a:lnTo>
                  <a:lnTo>
                    <a:pt x="32581" y="91996"/>
                  </a:lnTo>
                  <a:lnTo>
                    <a:pt x="23456" y="93840"/>
                  </a:lnTo>
                  <a:lnTo>
                    <a:pt x="14326" y="91996"/>
                  </a:lnTo>
                  <a:lnTo>
                    <a:pt x="6870" y="86969"/>
                  </a:lnTo>
                  <a:lnTo>
                    <a:pt x="1843" y="79513"/>
                  </a:lnTo>
                  <a:lnTo>
                    <a:pt x="0" y="70383"/>
                  </a:lnTo>
                </a:path>
                <a:path w="1053465" h="375920">
                  <a:moveTo>
                    <a:pt x="46913" y="70383"/>
                  </a:moveTo>
                  <a:lnTo>
                    <a:pt x="46913" y="328422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9729584" y="4005927"/>
            <a:ext cx="76517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Attribute</a:t>
            </a:r>
            <a:r>
              <a:rPr sz="1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i="1" spc="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7481290" y="1074425"/>
            <a:ext cx="3567429" cy="1083310"/>
            <a:chOff x="7481290" y="1074425"/>
            <a:chExt cx="3567429" cy="1083310"/>
          </a:xfrm>
        </p:grpSpPr>
        <p:pic>
          <p:nvPicPr>
            <p:cNvPr id="194" name="object 194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481290" y="1466944"/>
              <a:ext cx="891048" cy="396815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527125" y="1495590"/>
              <a:ext cx="800810" cy="296543"/>
            </a:xfrm>
            <a:prstGeom prst="rect">
              <a:avLst/>
            </a:prstGeom>
          </p:spPr>
        </p:pic>
        <p:sp>
          <p:nvSpPr>
            <p:cNvPr id="196" name="object 196"/>
            <p:cNvSpPr/>
            <p:nvPr/>
          </p:nvSpPr>
          <p:spPr>
            <a:xfrm>
              <a:off x="7527124" y="1495590"/>
              <a:ext cx="801370" cy="296545"/>
            </a:xfrm>
            <a:custGeom>
              <a:avLst/>
              <a:gdLst/>
              <a:ahLst/>
              <a:cxnLst/>
              <a:rect l="l" t="t" r="r" b="b"/>
              <a:pathLst>
                <a:path w="801370" h="296544">
                  <a:moveTo>
                    <a:pt x="148272" y="0"/>
                  </a:moveTo>
                  <a:lnTo>
                    <a:pt x="148272" y="74129"/>
                  </a:lnTo>
                  <a:lnTo>
                    <a:pt x="800811" y="74129"/>
                  </a:lnTo>
                  <a:lnTo>
                    <a:pt x="800811" y="222402"/>
                  </a:lnTo>
                  <a:lnTo>
                    <a:pt x="148272" y="222402"/>
                  </a:lnTo>
                  <a:lnTo>
                    <a:pt x="148272" y="296532"/>
                  </a:lnTo>
                  <a:lnTo>
                    <a:pt x="0" y="148272"/>
                  </a:lnTo>
                  <a:lnTo>
                    <a:pt x="148272" y="0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7" name="object 19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8337956" y="1074425"/>
              <a:ext cx="2710408" cy="1083012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8382368" y="1097343"/>
              <a:ext cx="2621915" cy="994410"/>
            </a:xfrm>
            <a:custGeom>
              <a:avLst/>
              <a:gdLst/>
              <a:ahLst/>
              <a:cxnLst/>
              <a:rect l="l" t="t" r="r" b="b"/>
              <a:pathLst>
                <a:path w="2621915" h="994410">
                  <a:moveTo>
                    <a:pt x="1310792" y="0"/>
                  </a:moveTo>
                  <a:lnTo>
                    <a:pt x="1233772" y="281"/>
                  </a:lnTo>
                  <a:lnTo>
                    <a:pt x="1157924" y="1114"/>
                  </a:lnTo>
                  <a:lnTo>
                    <a:pt x="1083372" y="2484"/>
                  </a:lnTo>
                  <a:lnTo>
                    <a:pt x="1010237" y="4375"/>
                  </a:lnTo>
                  <a:lnTo>
                    <a:pt x="938643" y="6772"/>
                  </a:lnTo>
                  <a:lnTo>
                    <a:pt x="868713" y="9659"/>
                  </a:lnTo>
                  <a:lnTo>
                    <a:pt x="800569" y="13020"/>
                  </a:lnTo>
                  <a:lnTo>
                    <a:pt x="734335" y="16840"/>
                  </a:lnTo>
                  <a:lnTo>
                    <a:pt x="670134" y="21104"/>
                  </a:lnTo>
                  <a:lnTo>
                    <a:pt x="608088" y="25795"/>
                  </a:lnTo>
                  <a:lnTo>
                    <a:pt x="548321" y="30899"/>
                  </a:lnTo>
                  <a:lnTo>
                    <a:pt x="490955" y="36400"/>
                  </a:lnTo>
                  <a:lnTo>
                    <a:pt x="436113" y="42282"/>
                  </a:lnTo>
                  <a:lnTo>
                    <a:pt x="383919" y="48529"/>
                  </a:lnTo>
                  <a:lnTo>
                    <a:pt x="334495" y="55127"/>
                  </a:lnTo>
                  <a:lnTo>
                    <a:pt x="287964" y="62060"/>
                  </a:lnTo>
                  <a:lnTo>
                    <a:pt x="244448" y="69311"/>
                  </a:lnTo>
                  <a:lnTo>
                    <a:pt x="204072" y="76866"/>
                  </a:lnTo>
                  <a:lnTo>
                    <a:pt x="133229" y="92825"/>
                  </a:lnTo>
                  <a:lnTo>
                    <a:pt x="76416" y="109812"/>
                  </a:lnTo>
                  <a:lnTo>
                    <a:pt x="34618" y="127702"/>
                  </a:lnTo>
                  <a:lnTo>
                    <a:pt x="2225" y="155960"/>
                  </a:lnTo>
                  <a:lnTo>
                    <a:pt x="0" y="165696"/>
                  </a:lnTo>
                  <a:lnTo>
                    <a:pt x="0" y="828497"/>
                  </a:lnTo>
                  <a:lnTo>
                    <a:pt x="34618" y="866491"/>
                  </a:lnTo>
                  <a:lnTo>
                    <a:pt x="76416" y="884381"/>
                  </a:lnTo>
                  <a:lnTo>
                    <a:pt x="133229" y="901368"/>
                  </a:lnTo>
                  <a:lnTo>
                    <a:pt x="204072" y="917327"/>
                  </a:lnTo>
                  <a:lnTo>
                    <a:pt x="244448" y="924882"/>
                  </a:lnTo>
                  <a:lnTo>
                    <a:pt x="287964" y="932133"/>
                  </a:lnTo>
                  <a:lnTo>
                    <a:pt x="334495" y="939066"/>
                  </a:lnTo>
                  <a:lnTo>
                    <a:pt x="383919" y="945664"/>
                  </a:lnTo>
                  <a:lnTo>
                    <a:pt x="436113" y="951911"/>
                  </a:lnTo>
                  <a:lnTo>
                    <a:pt x="490955" y="957793"/>
                  </a:lnTo>
                  <a:lnTo>
                    <a:pt x="548321" y="963294"/>
                  </a:lnTo>
                  <a:lnTo>
                    <a:pt x="608088" y="968398"/>
                  </a:lnTo>
                  <a:lnTo>
                    <a:pt x="670134" y="973089"/>
                  </a:lnTo>
                  <a:lnTo>
                    <a:pt x="734335" y="977353"/>
                  </a:lnTo>
                  <a:lnTo>
                    <a:pt x="800569" y="981173"/>
                  </a:lnTo>
                  <a:lnTo>
                    <a:pt x="868713" y="984534"/>
                  </a:lnTo>
                  <a:lnTo>
                    <a:pt x="938643" y="987421"/>
                  </a:lnTo>
                  <a:lnTo>
                    <a:pt x="1010237" y="989818"/>
                  </a:lnTo>
                  <a:lnTo>
                    <a:pt x="1083372" y="991709"/>
                  </a:lnTo>
                  <a:lnTo>
                    <a:pt x="1157924" y="993079"/>
                  </a:lnTo>
                  <a:lnTo>
                    <a:pt x="1233772" y="993912"/>
                  </a:lnTo>
                  <a:lnTo>
                    <a:pt x="1310792" y="994194"/>
                  </a:lnTo>
                  <a:lnTo>
                    <a:pt x="1387810" y="993912"/>
                  </a:lnTo>
                  <a:lnTo>
                    <a:pt x="1463657" y="993079"/>
                  </a:lnTo>
                  <a:lnTo>
                    <a:pt x="1538209" y="991709"/>
                  </a:lnTo>
                  <a:lnTo>
                    <a:pt x="1611343" y="989818"/>
                  </a:lnTo>
                  <a:lnTo>
                    <a:pt x="1682936" y="987421"/>
                  </a:lnTo>
                  <a:lnTo>
                    <a:pt x="1752866" y="984534"/>
                  </a:lnTo>
                  <a:lnTo>
                    <a:pt x="1821009" y="981173"/>
                  </a:lnTo>
                  <a:lnTo>
                    <a:pt x="1887243" y="977353"/>
                  </a:lnTo>
                  <a:lnTo>
                    <a:pt x="1951444" y="973089"/>
                  </a:lnTo>
                  <a:lnTo>
                    <a:pt x="2013490" y="968398"/>
                  </a:lnTo>
                  <a:lnTo>
                    <a:pt x="2073257" y="963294"/>
                  </a:lnTo>
                  <a:lnTo>
                    <a:pt x="2130624" y="957793"/>
                  </a:lnTo>
                  <a:lnTo>
                    <a:pt x="2185465" y="951911"/>
                  </a:lnTo>
                  <a:lnTo>
                    <a:pt x="2237660" y="945664"/>
                  </a:lnTo>
                  <a:lnTo>
                    <a:pt x="2287085" y="939066"/>
                  </a:lnTo>
                  <a:lnTo>
                    <a:pt x="2333616" y="932133"/>
                  </a:lnTo>
                  <a:lnTo>
                    <a:pt x="2377132" y="924882"/>
                  </a:lnTo>
                  <a:lnTo>
                    <a:pt x="2417508" y="917327"/>
                  </a:lnTo>
                  <a:lnTo>
                    <a:pt x="2488353" y="901368"/>
                  </a:lnTo>
                  <a:lnTo>
                    <a:pt x="2545166" y="884381"/>
                  </a:lnTo>
                  <a:lnTo>
                    <a:pt x="2586965" y="866491"/>
                  </a:lnTo>
                  <a:lnTo>
                    <a:pt x="2619359" y="838233"/>
                  </a:lnTo>
                  <a:lnTo>
                    <a:pt x="2621584" y="828497"/>
                  </a:lnTo>
                  <a:lnTo>
                    <a:pt x="2621584" y="165696"/>
                  </a:lnTo>
                  <a:lnTo>
                    <a:pt x="2586965" y="127702"/>
                  </a:lnTo>
                  <a:lnTo>
                    <a:pt x="2545166" y="109812"/>
                  </a:lnTo>
                  <a:lnTo>
                    <a:pt x="2488353" y="92825"/>
                  </a:lnTo>
                  <a:lnTo>
                    <a:pt x="2417508" y="76866"/>
                  </a:lnTo>
                  <a:lnTo>
                    <a:pt x="2377132" y="69311"/>
                  </a:lnTo>
                  <a:lnTo>
                    <a:pt x="2333616" y="62060"/>
                  </a:lnTo>
                  <a:lnTo>
                    <a:pt x="2287085" y="55127"/>
                  </a:lnTo>
                  <a:lnTo>
                    <a:pt x="2237660" y="48529"/>
                  </a:lnTo>
                  <a:lnTo>
                    <a:pt x="2185465" y="42282"/>
                  </a:lnTo>
                  <a:lnTo>
                    <a:pt x="2130624" y="36400"/>
                  </a:lnTo>
                  <a:lnTo>
                    <a:pt x="2073257" y="30899"/>
                  </a:lnTo>
                  <a:lnTo>
                    <a:pt x="2013490" y="25795"/>
                  </a:lnTo>
                  <a:lnTo>
                    <a:pt x="1951444" y="21104"/>
                  </a:lnTo>
                  <a:lnTo>
                    <a:pt x="1887243" y="16840"/>
                  </a:lnTo>
                  <a:lnTo>
                    <a:pt x="1821009" y="13020"/>
                  </a:lnTo>
                  <a:lnTo>
                    <a:pt x="1752866" y="9659"/>
                  </a:lnTo>
                  <a:lnTo>
                    <a:pt x="1682936" y="6772"/>
                  </a:lnTo>
                  <a:lnTo>
                    <a:pt x="1611343" y="4375"/>
                  </a:lnTo>
                  <a:lnTo>
                    <a:pt x="1538209" y="2484"/>
                  </a:lnTo>
                  <a:lnTo>
                    <a:pt x="1463657" y="1114"/>
                  </a:lnTo>
                  <a:lnTo>
                    <a:pt x="1387810" y="281"/>
                  </a:lnTo>
                  <a:lnTo>
                    <a:pt x="1310792" y="0"/>
                  </a:lnTo>
                  <a:close/>
                </a:path>
              </a:pathLst>
            </a:custGeom>
            <a:solidFill>
              <a:srgbClr val="F18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382368" y="1097343"/>
              <a:ext cx="2621915" cy="994410"/>
            </a:xfrm>
            <a:custGeom>
              <a:avLst/>
              <a:gdLst/>
              <a:ahLst/>
              <a:cxnLst/>
              <a:rect l="l" t="t" r="r" b="b"/>
              <a:pathLst>
                <a:path w="2621915" h="994410">
                  <a:moveTo>
                    <a:pt x="2621584" y="165696"/>
                  </a:moveTo>
                  <a:lnTo>
                    <a:pt x="2586965" y="203691"/>
                  </a:lnTo>
                  <a:lnTo>
                    <a:pt x="2545166" y="221581"/>
                  </a:lnTo>
                  <a:lnTo>
                    <a:pt x="2488353" y="238568"/>
                  </a:lnTo>
                  <a:lnTo>
                    <a:pt x="2417508" y="254526"/>
                  </a:lnTo>
                  <a:lnTo>
                    <a:pt x="2377132" y="262082"/>
                  </a:lnTo>
                  <a:lnTo>
                    <a:pt x="2333616" y="269333"/>
                  </a:lnTo>
                  <a:lnTo>
                    <a:pt x="2287085" y="276266"/>
                  </a:lnTo>
                  <a:lnTo>
                    <a:pt x="2237660" y="282863"/>
                  </a:lnTo>
                  <a:lnTo>
                    <a:pt x="2185465" y="289111"/>
                  </a:lnTo>
                  <a:lnTo>
                    <a:pt x="2130624" y="294993"/>
                  </a:lnTo>
                  <a:lnTo>
                    <a:pt x="2073257" y="300494"/>
                  </a:lnTo>
                  <a:lnTo>
                    <a:pt x="2013490" y="305597"/>
                  </a:lnTo>
                  <a:lnTo>
                    <a:pt x="1951444" y="310289"/>
                  </a:lnTo>
                  <a:lnTo>
                    <a:pt x="1887243" y="314552"/>
                  </a:lnTo>
                  <a:lnTo>
                    <a:pt x="1821009" y="318373"/>
                  </a:lnTo>
                  <a:lnTo>
                    <a:pt x="1752866" y="321734"/>
                  </a:lnTo>
                  <a:lnTo>
                    <a:pt x="1682936" y="324621"/>
                  </a:lnTo>
                  <a:lnTo>
                    <a:pt x="1611343" y="327017"/>
                  </a:lnTo>
                  <a:lnTo>
                    <a:pt x="1538209" y="328909"/>
                  </a:lnTo>
                  <a:lnTo>
                    <a:pt x="1463657" y="330279"/>
                  </a:lnTo>
                  <a:lnTo>
                    <a:pt x="1387810" y="331112"/>
                  </a:lnTo>
                  <a:lnTo>
                    <a:pt x="1310792" y="331393"/>
                  </a:lnTo>
                  <a:lnTo>
                    <a:pt x="1233772" y="331112"/>
                  </a:lnTo>
                  <a:lnTo>
                    <a:pt x="1157924" y="330279"/>
                  </a:lnTo>
                  <a:lnTo>
                    <a:pt x="1083372" y="328909"/>
                  </a:lnTo>
                  <a:lnTo>
                    <a:pt x="1010237" y="327017"/>
                  </a:lnTo>
                  <a:lnTo>
                    <a:pt x="938643" y="324621"/>
                  </a:lnTo>
                  <a:lnTo>
                    <a:pt x="868713" y="321734"/>
                  </a:lnTo>
                  <a:lnTo>
                    <a:pt x="800569" y="318373"/>
                  </a:lnTo>
                  <a:lnTo>
                    <a:pt x="734335" y="314552"/>
                  </a:lnTo>
                  <a:lnTo>
                    <a:pt x="670134" y="310289"/>
                  </a:lnTo>
                  <a:lnTo>
                    <a:pt x="608088" y="305597"/>
                  </a:lnTo>
                  <a:lnTo>
                    <a:pt x="548321" y="300494"/>
                  </a:lnTo>
                  <a:lnTo>
                    <a:pt x="490955" y="294993"/>
                  </a:lnTo>
                  <a:lnTo>
                    <a:pt x="436113" y="289111"/>
                  </a:lnTo>
                  <a:lnTo>
                    <a:pt x="383919" y="282863"/>
                  </a:lnTo>
                  <a:lnTo>
                    <a:pt x="334495" y="276266"/>
                  </a:lnTo>
                  <a:lnTo>
                    <a:pt x="287964" y="269333"/>
                  </a:lnTo>
                  <a:lnTo>
                    <a:pt x="244448" y="262082"/>
                  </a:lnTo>
                  <a:lnTo>
                    <a:pt x="204072" y="254526"/>
                  </a:lnTo>
                  <a:lnTo>
                    <a:pt x="133229" y="238568"/>
                  </a:lnTo>
                  <a:lnTo>
                    <a:pt x="76416" y="221581"/>
                  </a:lnTo>
                  <a:lnTo>
                    <a:pt x="34618" y="203691"/>
                  </a:lnTo>
                  <a:lnTo>
                    <a:pt x="2225" y="175433"/>
                  </a:lnTo>
                  <a:lnTo>
                    <a:pt x="0" y="165696"/>
                  </a:lnTo>
                </a:path>
                <a:path w="2621915" h="994410">
                  <a:moveTo>
                    <a:pt x="0" y="828497"/>
                  </a:moveTo>
                  <a:lnTo>
                    <a:pt x="0" y="165696"/>
                  </a:lnTo>
                  <a:lnTo>
                    <a:pt x="2225" y="155960"/>
                  </a:lnTo>
                  <a:lnTo>
                    <a:pt x="34618" y="127702"/>
                  </a:lnTo>
                  <a:lnTo>
                    <a:pt x="76416" y="109812"/>
                  </a:lnTo>
                  <a:lnTo>
                    <a:pt x="133229" y="92825"/>
                  </a:lnTo>
                  <a:lnTo>
                    <a:pt x="204072" y="76866"/>
                  </a:lnTo>
                  <a:lnTo>
                    <a:pt x="244448" y="69311"/>
                  </a:lnTo>
                  <a:lnTo>
                    <a:pt x="287964" y="62060"/>
                  </a:lnTo>
                  <a:lnTo>
                    <a:pt x="334495" y="55127"/>
                  </a:lnTo>
                  <a:lnTo>
                    <a:pt x="383919" y="48529"/>
                  </a:lnTo>
                  <a:lnTo>
                    <a:pt x="436113" y="42282"/>
                  </a:lnTo>
                  <a:lnTo>
                    <a:pt x="490955" y="36400"/>
                  </a:lnTo>
                  <a:lnTo>
                    <a:pt x="548321" y="30899"/>
                  </a:lnTo>
                  <a:lnTo>
                    <a:pt x="608088" y="25795"/>
                  </a:lnTo>
                  <a:lnTo>
                    <a:pt x="670134" y="21104"/>
                  </a:lnTo>
                  <a:lnTo>
                    <a:pt x="734335" y="16840"/>
                  </a:lnTo>
                  <a:lnTo>
                    <a:pt x="800569" y="13020"/>
                  </a:lnTo>
                  <a:lnTo>
                    <a:pt x="868713" y="9659"/>
                  </a:lnTo>
                  <a:lnTo>
                    <a:pt x="938643" y="6772"/>
                  </a:lnTo>
                  <a:lnTo>
                    <a:pt x="1010237" y="4375"/>
                  </a:lnTo>
                  <a:lnTo>
                    <a:pt x="1083372" y="2484"/>
                  </a:lnTo>
                  <a:lnTo>
                    <a:pt x="1157924" y="1114"/>
                  </a:lnTo>
                  <a:lnTo>
                    <a:pt x="1233772" y="281"/>
                  </a:lnTo>
                  <a:lnTo>
                    <a:pt x="1310792" y="0"/>
                  </a:lnTo>
                  <a:lnTo>
                    <a:pt x="1387810" y="281"/>
                  </a:lnTo>
                  <a:lnTo>
                    <a:pt x="1463657" y="1114"/>
                  </a:lnTo>
                  <a:lnTo>
                    <a:pt x="1538209" y="2484"/>
                  </a:lnTo>
                  <a:lnTo>
                    <a:pt x="1611343" y="4375"/>
                  </a:lnTo>
                  <a:lnTo>
                    <a:pt x="1682936" y="6772"/>
                  </a:lnTo>
                  <a:lnTo>
                    <a:pt x="1752866" y="9659"/>
                  </a:lnTo>
                  <a:lnTo>
                    <a:pt x="1821009" y="13020"/>
                  </a:lnTo>
                  <a:lnTo>
                    <a:pt x="1887243" y="16840"/>
                  </a:lnTo>
                  <a:lnTo>
                    <a:pt x="1951444" y="21104"/>
                  </a:lnTo>
                  <a:lnTo>
                    <a:pt x="2013490" y="25795"/>
                  </a:lnTo>
                  <a:lnTo>
                    <a:pt x="2073257" y="30899"/>
                  </a:lnTo>
                  <a:lnTo>
                    <a:pt x="2130624" y="36400"/>
                  </a:lnTo>
                  <a:lnTo>
                    <a:pt x="2185465" y="42282"/>
                  </a:lnTo>
                  <a:lnTo>
                    <a:pt x="2237660" y="48529"/>
                  </a:lnTo>
                  <a:lnTo>
                    <a:pt x="2287085" y="55127"/>
                  </a:lnTo>
                  <a:lnTo>
                    <a:pt x="2333616" y="62060"/>
                  </a:lnTo>
                  <a:lnTo>
                    <a:pt x="2377132" y="69311"/>
                  </a:lnTo>
                  <a:lnTo>
                    <a:pt x="2417508" y="76866"/>
                  </a:lnTo>
                  <a:lnTo>
                    <a:pt x="2488353" y="92825"/>
                  </a:lnTo>
                  <a:lnTo>
                    <a:pt x="2545166" y="109812"/>
                  </a:lnTo>
                  <a:lnTo>
                    <a:pt x="2586965" y="127702"/>
                  </a:lnTo>
                  <a:lnTo>
                    <a:pt x="2619359" y="155960"/>
                  </a:lnTo>
                  <a:lnTo>
                    <a:pt x="2621584" y="165696"/>
                  </a:lnTo>
                  <a:lnTo>
                    <a:pt x="2621584" y="828497"/>
                  </a:lnTo>
                  <a:lnTo>
                    <a:pt x="2586965" y="866491"/>
                  </a:lnTo>
                  <a:lnTo>
                    <a:pt x="2545166" y="884381"/>
                  </a:lnTo>
                  <a:lnTo>
                    <a:pt x="2488353" y="901368"/>
                  </a:lnTo>
                  <a:lnTo>
                    <a:pt x="2417508" y="917327"/>
                  </a:lnTo>
                  <a:lnTo>
                    <a:pt x="2377132" y="924882"/>
                  </a:lnTo>
                  <a:lnTo>
                    <a:pt x="2333616" y="932133"/>
                  </a:lnTo>
                  <a:lnTo>
                    <a:pt x="2287085" y="939066"/>
                  </a:lnTo>
                  <a:lnTo>
                    <a:pt x="2237660" y="945664"/>
                  </a:lnTo>
                  <a:lnTo>
                    <a:pt x="2185465" y="951911"/>
                  </a:lnTo>
                  <a:lnTo>
                    <a:pt x="2130624" y="957793"/>
                  </a:lnTo>
                  <a:lnTo>
                    <a:pt x="2073257" y="963294"/>
                  </a:lnTo>
                  <a:lnTo>
                    <a:pt x="2013490" y="968398"/>
                  </a:lnTo>
                  <a:lnTo>
                    <a:pt x="1951444" y="973089"/>
                  </a:lnTo>
                  <a:lnTo>
                    <a:pt x="1887243" y="977353"/>
                  </a:lnTo>
                  <a:lnTo>
                    <a:pt x="1821009" y="981173"/>
                  </a:lnTo>
                  <a:lnTo>
                    <a:pt x="1752866" y="984534"/>
                  </a:lnTo>
                  <a:lnTo>
                    <a:pt x="1682936" y="987421"/>
                  </a:lnTo>
                  <a:lnTo>
                    <a:pt x="1611343" y="989818"/>
                  </a:lnTo>
                  <a:lnTo>
                    <a:pt x="1538209" y="991709"/>
                  </a:lnTo>
                  <a:lnTo>
                    <a:pt x="1463657" y="993079"/>
                  </a:lnTo>
                  <a:lnTo>
                    <a:pt x="1387810" y="993912"/>
                  </a:lnTo>
                  <a:lnTo>
                    <a:pt x="1310792" y="994194"/>
                  </a:lnTo>
                  <a:lnTo>
                    <a:pt x="1233772" y="993912"/>
                  </a:lnTo>
                  <a:lnTo>
                    <a:pt x="1157924" y="993079"/>
                  </a:lnTo>
                  <a:lnTo>
                    <a:pt x="1083372" y="991709"/>
                  </a:lnTo>
                  <a:lnTo>
                    <a:pt x="1010237" y="989818"/>
                  </a:lnTo>
                  <a:lnTo>
                    <a:pt x="938643" y="987421"/>
                  </a:lnTo>
                  <a:lnTo>
                    <a:pt x="868713" y="984534"/>
                  </a:lnTo>
                  <a:lnTo>
                    <a:pt x="800569" y="981173"/>
                  </a:lnTo>
                  <a:lnTo>
                    <a:pt x="734335" y="977353"/>
                  </a:lnTo>
                  <a:lnTo>
                    <a:pt x="670134" y="973089"/>
                  </a:lnTo>
                  <a:lnTo>
                    <a:pt x="608088" y="968398"/>
                  </a:lnTo>
                  <a:lnTo>
                    <a:pt x="548321" y="963294"/>
                  </a:lnTo>
                  <a:lnTo>
                    <a:pt x="490955" y="957793"/>
                  </a:lnTo>
                  <a:lnTo>
                    <a:pt x="436113" y="951911"/>
                  </a:lnTo>
                  <a:lnTo>
                    <a:pt x="383919" y="945664"/>
                  </a:lnTo>
                  <a:lnTo>
                    <a:pt x="334495" y="939066"/>
                  </a:lnTo>
                  <a:lnTo>
                    <a:pt x="287964" y="932133"/>
                  </a:lnTo>
                  <a:lnTo>
                    <a:pt x="244448" y="924882"/>
                  </a:lnTo>
                  <a:lnTo>
                    <a:pt x="204072" y="917327"/>
                  </a:lnTo>
                  <a:lnTo>
                    <a:pt x="133229" y="901368"/>
                  </a:lnTo>
                  <a:lnTo>
                    <a:pt x="76416" y="884381"/>
                  </a:lnTo>
                  <a:lnTo>
                    <a:pt x="34618" y="866491"/>
                  </a:lnTo>
                  <a:lnTo>
                    <a:pt x="2225" y="838233"/>
                  </a:lnTo>
                  <a:lnTo>
                    <a:pt x="0" y="828497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8850566" y="1387581"/>
            <a:ext cx="1751330" cy="599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marR="5080" indent="-267970">
              <a:lnSpc>
                <a:spcPct val="101699"/>
              </a:lnSpc>
              <a:spcBef>
                <a:spcPts val="95"/>
              </a:spcBef>
            </a:pPr>
            <a:r>
              <a:rPr sz="1850" b="1" spc="5" dirty="0">
                <a:solidFill>
                  <a:srgbClr val="550095"/>
                </a:solidFill>
                <a:latin typeface="Calibri"/>
                <a:cs typeface="Calibri"/>
              </a:rPr>
              <a:t>Enterprise</a:t>
            </a:r>
            <a:r>
              <a:rPr sz="1850" b="1" spc="-6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550095"/>
                </a:solidFill>
                <a:latin typeface="Calibri"/>
                <a:cs typeface="Calibri"/>
              </a:rPr>
              <a:t>Access </a:t>
            </a:r>
            <a:r>
              <a:rPr sz="1850" b="1" spc="-40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550095"/>
                </a:solidFill>
                <a:latin typeface="Calibri"/>
                <a:cs typeface="Calibri"/>
              </a:rPr>
              <a:t>Governance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9134462" y="1839409"/>
            <a:ext cx="2504440" cy="977265"/>
            <a:chOff x="9134462" y="1839409"/>
            <a:chExt cx="2504440" cy="977265"/>
          </a:xfrm>
        </p:grpSpPr>
        <p:pic>
          <p:nvPicPr>
            <p:cNvPr id="202" name="object 20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9134462" y="1839409"/>
              <a:ext cx="2504109" cy="977005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9260522" y="2631757"/>
              <a:ext cx="2306421" cy="137375"/>
            </a:xfrm>
            <a:prstGeom prst="rect">
              <a:avLst/>
            </a:prstGeom>
          </p:spPr>
        </p:pic>
        <p:sp>
          <p:nvSpPr>
            <p:cNvPr id="204" name="object 204"/>
            <p:cNvSpPr/>
            <p:nvPr/>
          </p:nvSpPr>
          <p:spPr>
            <a:xfrm>
              <a:off x="9178874" y="1917839"/>
              <a:ext cx="2415540" cy="833119"/>
            </a:xfrm>
            <a:custGeom>
              <a:avLst/>
              <a:gdLst/>
              <a:ahLst/>
              <a:cxnLst/>
              <a:rect l="l" t="t" r="r" b="b"/>
              <a:pathLst>
                <a:path w="2415540" h="833119">
                  <a:moveTo>
                    <a:pt x="2415298" y="0"/>
                  </a:moveTo>
                  <a:lnTo>
                    <a:pt x="2410936" y="21607"/>
                  </a:lnTo>
                  <a:lnTo>
                    <a:pt x="2399038" y="39252"/>
                  </a:lnTo>
                  <a:lnTo>
                    <a:pt x="2381389" y="51149"/>
                  </a:lnTo>
                  <a:lnTo>
                    <a:pt x="2359774" y="55511"/>
                  </a:lnTo>
                  <a:lnTo>
                    <a:pt x="55511" y="55511"/>
                  </a:lnTo>
                  <a:lnTo>
                    <a:pt x="33904" y="59874"/>
                  </a:lnTo>
                  <a:lnTo>
                    <a:pt x="16259" y="71770"/>
                  </a:lnTo>
                  <a:lnTo>
                    <a:pt x="4362" y="89415"/>
                  </a:lnTo>
                  <a:lnTo>
                    <a:pt x="0" y="111023"/>
                  </a:lnTo>
                  <a:lnTo>
                    <a:pt x="0" y="777163"/>
                  </a:lnTo>
                  <a:lnTo>
                    <a:pt x="4362" y="798771"/>
                  </a:lnTo>
                  <a:lnTo>
                    <a:pt x="16259" y="816416"/>
                  </a:lnTo>
                  <a:lnTo>
                    <a:pt x="33904" y="828313"/>
                  </a:lnTo>
                  <a:lnTo>
                    <a:pt x="55511" y="832675"/>
                  </a:lnTo>
                  <a:lnTo>
                    <a:pt x="77113" y="828313"/>
                  </a:lnTo>
                  <a:lnTo>
                    <a:pt x="94759" y="816416"/>
                  </a:lnTo>
                  <a:lnTo>
                    <a:pt x="106659" y="798771"/>
                  </a:lnTo>
                  <a:lnTo>
                    <a:pt x="111023" y="777163"/>
                  </a:lnTo>
                  <a:lnTo>
                    <a:pt x="111023" y="721652"/>
                  </a:lnTo>
                  <a:lnTo>
                    <a:pt x="2359774" y="721652"/>
                  </a:lnTo>
                  <a:lnTo>
                    <a:pt x="2381389" y="717289"/>
                  </a:lnTo>
                  <a:lnTo>
                    <a:pt x="2399038" y="705392"/>
                  </a:lnTo>
                  <a:lnTo>
                    <a:pt x="2410936" y="687747"/>
                  </a:lnTo>
                  <a:lnTo>
                    <a:pt x="2415298" y="666140"/>
                  </a:lnTo>
                  <a:lnTo>
                    <a:pt x="2415298" y="166535"/>
                  </a:lnTo>
                  <a:lnTo>
                    <a:pt x="55511" y="166535"/>
                  </a:lnTo>
                  <a:lnTo>
                    <a:pt x="55511" y="111023"/>
                  </a:lnTo>
                  <a:lnTo>
                    <a:pt x="57691" y="100220"/>
                  </a:lnTo>
                  <a:lnTo>
                    <a:pt x="63638" y="91400"/>
                  </a:lnTo>
                  <a:lnTo>
                    <a:pt x="72458" y="85454"/>
                  </a:lnTo>
                  <a:lnTo>
                    <a:pt x="83261" y="83273"/>
                  </a:lnTo>
                  <a:lnTo>
                    <a:pt x="2415298" y="83273"/>
                  </a:lnTo>
                  <a:lnTo>
                    <a:pt x="2415298" y="0"/>
                  </a:lnTo>
                  <a:close/>
                </a:path>
                <a:path w="2415540" h="833119">
                  <a:moveTo>
                    <a:pt x="2415298" y="83273"/>
                  </a:moveTo>
                  <a:lnTo>
                    <a:pt x="83261" y="83273"/>
                  </a:lnTo>
                  <a:lnTo>
                    <a:pt x="94065" y="85454"/>
                  </a:lnTo>
                  <a:lnTo>
                    <a:pt x="102890" y="91400"/>
                  </a:lnTo>
                  <a:lnTo>
                    <a:pt x="108841" y="100220"/>
                  </a:lnTo>
                  <a:lnTo>
                    <a:pt x="111023" y="111023"/>
                  </a:lnTo>
                  <a:lnTo>
                    <a:pt x="106659" y="132630"/>
                  </a:lnTo>
                  <a:lnTo>
                    <a:pt x="94759" y="150275"/>
                  </a:lnTo>
                  <a:lnTo>
                    <a:pt x="77113" y="162172"/>
                  </a:lnTo>
                  <a:lnTo>
                    <a:pt x="55511" y="166535"/>
                  </a:lnTo>
                  <a:lnTo>
                    <a:pt x="2415298" y="166535"/>
                  </a:lnTo>
                  <a:lnTo>
                    <a:pt x="2415298" y="83273"/>
                  </a:lnTo>
                  <a:close/>
                </a:path>
                <a:path w="2415540" h="833119">
                  <a:moveTo>
                    <a:pt x="2304262" y="0"/>
                  </a:moveTo>
                  <a:lnTo>
                    <a:pt x="2304262" y="55511"/>
                  </a:lnTo>
                  <a:lnTo>
                    <a:pt x="2359774" y="55511"/>
                  </a:lnTo>
                  <a:lnTo>
                    <a:pt x="2359774" y="27749"/>
                  </a:lnTo>
                  <a:lnTo>
                    <a:pt x="2332024" y="27749"/>
                  </a:lnTo>
                  <a:lnTo>
                    <a:pt x="2321220" y="25569"/>
                  </a:lnTo>
                  <a:lnTo>
                    <a:pt x="2312395" y="19623"/>
                  </a:lnTo>
                  <a:lnTo>
                    <a:pt x="2306444" y="10802"/>
                  </a:lnTo>
                  <a:lnTo>
                    <a:pt x="2304262" y="0"/>
                  </a:lnTo>
                  <a:close/>
                </a:path>
                <a:path w="2415540" h="833119">
                  <a:moveTo>
                    <a:pt x="2359774" y="0"/>
                  </a:moveTo>
                  <a:lnTo>
                    <a:pt x="2357594" y="10802"/>
                  </a:lnTo>
                  <a:lnTo>
                    <a:pt x="2351647" y="19623"/>
                  </a:lnTo>
                  <a:lnTo>
                    <a:pt x="2342827" y="25569"/>
                  </a:lnTo>
                  <a:lnTo>
                    <a:pt x="2332024" y="27749"/>
                  </a:lnTo>
                  <a:lnTo>
                    <a:pt x="2359774" y="27749"/>
                  </a:lnTo>
                  <a:lnTo>
                    <a:pt x="23597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234386" y="1862327"/>
              <a:ext cx="2360295" cy="222250"/>
            </a:xfrm>
            <a:custGeom>
              <a:avLst/>
              <a:gdLst/>
              <a:ahLst/>
              <a:cxnLst/>
              <a:rect l="l" t="t" r="r" b="b"/>
              <a:pathLst>
                <a:path w="2360295" h="222250">
                  <a:moveTo>
                    <a:pt x="27749" y="138785"/>
                  </a:moveTo>
                  <a:lnTo>
                    <a:pt x="16946" y="140965"/>
                  </a:lnTo>
                  <a:lnTo>
                    <a:pt x="8126" y="146912"/>
                  </a:lnTo>
                  <a:lnTo>
                    <a:pt x="2180" y="155732"/>
                  </a:lnTo>
                  <a:lnTo>
                    <a:pt x="0" y="166535"/>
                  </a:lnTo>
                  <a:lnTo>
                    <a:pt x="0" y="222046"/>
                  </a:lnTo>
                  <a:lnTo>
                    <a:pt x="21602" y="217684"/>
                  </a:lnTo>
                  <a:lnTo>
                    <a:pt x="39247" y="205787"/>
                  </a:lnTo>
                  <a:lnTo>
                    <a:pt x="51147" y="188142"/>
                  </a:lnTo>
                  <a:lnTo>
                    <a:pt x="55511" y="166535"/>
                  </a:lnTo>
                  <a:lnTo>
                    <a:pt x="53329" y="155732"/>
                  </a:lnTo>
                  <a:lnTo>
                    <a:pt x="47378" y="146912"/>
                  </a:lnTo>
                  <a:lnTo>
                    <a:pt x="38554" y="140965"/>
                  </a:lnTo>
                  <a:lnTo>
                    <a:pt x="27749" y="138785"/>
                  </a:lnTo>
                  <a:close/>
                </a:path>
                <a:path w="2360295" h="222250">
                  <a:moveTo>
                    <a:pt x="2359787" y="55511"/>
                  </a:moveTo>
                  <a:lnTo>
                    <a:pt x="2304262" y="55511"/>
                  </a:lnTo>
                  <a:lnTo>
                    <a:pt x="2304262" y="111023"/>
                  </a:lnTo>
                  <a:lnTo>
                    <a:pt x="2325877" y="106660"/>
                  </a:lnTo>
                  <a:lnTo>
                    <a:pt x="2343526" y="94764"/>
                  </a:lnTo>
                  <a:lnTo>
                    <a:pt x="2355424" y="77119"/>
                  </a:lnTo>
                  <a:lnTo>
                    <a:pt x="2359787" y="55511"/>
                  </a:lnTo>
                  <a:close/>
                </a:path>
                <a:path w="2360295" h="222250">
                  <a:moveTo>
                    <a:pt x="2304262" y="0"/>
                  </a:moveTo>
                  <a:lnTo>
                    <a:pt x="2282660" y="4362"/>
                  </a:lnTo>
                  <a:lnTo>
                    <a:pt x="2265014" y="16259"/>
                  </a:lnTo>
                  <a:lnTo>
                    <a:pt x="2253115" y="33904"/>
                  </a:lnTo>
                  <a:lnTo>
                    <a:pt x="2248750" y="55511"/>
                  </a:lnTo>
                  <a:lnTo>
                    <a:pt x="2250933" y="66314"/>
                  </a:lnTo>
                  <a:lnTo>
                    <a:pt x="2256883" y="75134"/>
                  </a:lnTo>
                  <a:lnTo>
                    <a:pt x="2265708" y="81080"/>
                  </a:lnTo>
                  <a:lnTo>
                    <a:pt x="2276513" y="83261"/>
                  </a:lnTo>
                  <a:lnTo>
                    <a:pt x="2287315" y="81080"/>
                  </a:lnTo>
                  <a:lnTo>
                    <a:pt x="2296136" y="75134"/>
                  </a:lnTo>
                  <a:lnTo>
                    <a:pt x="2302082" y="66314"/>
                  </a:lnTo>
                  <a:lnTo>
                    <a:pt x="2304262" y="55511"/>
                  </a:lnTo>
                  <a:lnTo>
                    <a:pt x="2359787" y="55511"/>
                  </a:lnTo>
                  <a:lnTo>
                    <a:pt x="2355424" y="33904"/>
                  </a:lnTo>
                  <a:lnTo>
                    <a:pt x="2343526" y="16259"/>
                  </a:lnTo>
                  <a:lnTo>
                    <a:pt x="2325877" y="4362"/>
                  </a:lnTo>
                  <a:lnTo>
                    <a:pt x="2304262" y="0"/>
                  </a:lnTo>
                  <a:close/>
                </a:path>
              </a:pathLst>
            </a:custGeom>
            <a:solidFill>
              <a:srgbClr val="CD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178874" y="1862327"/>
              <a:ext cx="2415540" cy="888365"/>
            </a:xfrm>
            <a:custGeom>
              <a:avLst/>
              <a:gdLst/>
              <a:ahLst/>
              <a:cxnLst/>
              <a:rect l="l" t="t" r="r" b="b"/>
              <a:pathLst>
                <a:path w="2415540" h="888364">
                  <a:moveTo>
                    <a:pt x="0" y="166535"/>
                  </a:moveTo>
                  <a:lnTo>
                    <a:pt x="4362" y="144927"/>
                  </a:lnTo>
                  <a:lnTo>
                    <a:pt x="16259" y="127282"/>
                  </a:lnTo>
                  <a:lnTo>
                    <a:pt x="33904" y="115385"/>
                  </a:lnTo>
                  <a:lnTo>
                    <a:pt x="55511" y="111023"/>
                  </a:lnTo>
                  <a:lnTo>
                    <a:pt x="2304262" y="111023"/>
                  </a:lnTo>
                  <a:lnTo>
                    <a:pt x="2304262" y="55511"/>
                  </a:lnTo>
                  <a:lnTo>
                    <a:pt x="2308625" y="33904"/>
                  </a:lnTo>
                  <a:lnTo>
                    <a:pt x="2320521" y="16259"/>
                  </a:lnTo>
                  <a:lnTo>
                    <a:pt x="2338166" y="4362"/>
                  </a:lnTo>
                  <a:lnTo>
                    <a:pt x="2359774" y="0"/>
                  </a:lnTo>
                  <a:lnTo>
                    <a:pt x="2381389" y="4362"/>
                  </a:lnTo>
                  <a:lnTo>
                    <a:pt x="2399037" y="16259"/>
                  </a:lnTo>
                  <a:lnTo>
                    <a:pt x="2410936" y="33904"/>
                  </a:lnTo>
                  <a:lnTo>
                    <a:pt x="2415298" y="55511"/>
                  </a:lnTo>
                  <a:lnTo>
                    <a:pt x="2415298" y="721652"/>
                  </a:lnTo>
                  <a:lnTo>
                    <a:pt x="2410936" y="743259"/>
                  </a:lnTo>
                  <a:lnTo>
                    <a:pt x="2399037" y="760904"/>
                  </a:lnTo>
                  <a:lnTo>
                    <a:pt x="2381389" y="772801"/>
                  </a:lnTo>
                  <a:lnTo>
                    <a:pt x="2359774" y="777163"/>
                  </a:lnTo>
                  <a:lnTo>
                    <a:pt x="111023" y="777163"/>
                  </a:lnTo>
                  <a:lnTo>
                    <a:pt x="111023" y="832675"/>
                  </a:lnTo>
                  <a:lnTo>
                    <a:pt x="106659" y="854282"/>
                  </a:lnTo>
                  <a:lnTo>
                    <a:pt x="94759" y="871928"/>
                  </a:lnTo>
                  <a:lnTo>
                    <a:pt x="77113" y="883824"/>
                  </a:lnTo>
                  <a:lnTo>
                    <a:pt x="55511" y="888187"/>
                  </a:lnTo>
                  <a:lnTo>
                    <a:pt x="33904" y="883824"/>
                  </a:lnTo>
                  <a:lnTo>
                    <a:pt x="16259" y="871928"/>
                  </a:lnTo>
                  <a:lnTo>
                    <a:pt x="4362" y="854282"/>
                  </a:lnTo>
                  <a:lnTo>
                    <a:pt x="0" y="832675"/>
                  </a:lnTo>
                  <a:lnTo>
                    <a:pt x="0" y="166535"/>
                  </a:lnTo>
                  <a:close/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7" name="object 20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1478839" y="1913541"/>
              <a:ext cx="119631" cy="64107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9174576" y="1996815"/>
              <a:ext cx="119618" cy="91856"/>
            </a:xfrm>
            <a:prstGeom prst="rect">
              <a:avLst/>
            </a:prstGeom>
          </p:spPr>
        </p:pic>
        <p:sp>
          <p:nvSpPr>
            <p:cNvPr id="209" name="object 209"/>
            <p:cNvSpPr/>
            <p:nvPr/>
          </p:nvSpPr>
          <p:spPr>
            <a:xfrm>
              <a:off x="9289897" y="2028863"/>
              <a:ext cx="0" cy="610870"/>
            </a:xfrm>
            <a:custGeom>
              <a:avLst/>
              <a:gdLst/>
              <a:ahLst/>
              <a:cxnLst/>
              <a:rect l="l" t="t" r="r" b="b"/>
              <a:pathLst>
                <a:path h="610869">
                  <a:moveTo>
                    <a:pt x="0" y="0"/>
                  </a:moveTo>
                  <a:lnTo>
                    <a:pt x="0" y="610628"/>
                  </a:lnTo>
                </a:path>
              </a:pathLst>
            </a:custGeom>
            <a:ln w="859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0" name="object 210"/>
          <p:cNvSpPr txBox="1"/>
          <p:nvPr/>
        </p:nvSpPr>
        <p:spPr>
          <a:xfrm>
            <a:off x="9387573" y="1981522"/>
            <a:ext cx="205168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1299"/>
              </a:lnSpc>
              <a:spcBef>
                <a:spcPts val="100"/>
              </a:spcBef>
            </a:pP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3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Request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Management </a:t>
            </a:r>
            <a:r>
              <a:rPr sz="1300" b="1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Access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reviews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00" b="1" spc="5" dirty="0">
                <a:solidFill>
                  <a:srgbClr val="FFFFFF"/>
                </a:solidFill>
                <a:latin typeface="Calibri"/>
                <a:cs typeface="Calibri"/>
              </a:rPr>
              <a:t>Auditing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1" name="object 211"/>
          <p:cNvGrpSpPr/>
          <p:nvPr/>
        </p:nvGrpSpPr>
        <p:grpSpPr>
          <a:xfrm>
            <a:off x="4745101" y="3983954"/>
            <a:ext cx="2836545" cy="531495"/>
            <a:chOff x="4745101" y="3983954"/>
            <a:chExt cx="2836545" cy="531495"/>
          </a:xfrm>
        </p:grpSpPr>
        <p:pic>
          <p:nvPicPr>
            <p:cNvPr id="212" name="object 212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745101" y="4039816"/>
              <a:ext cx="2836468" cy="356707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064556" y="3983954"/>
              <a:ext cx="2196109" cy="531467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4785207" y="4058437"/>
              <a:ext cx="2756535" cy="276860"/>
            </a:xfrm>
            <a:custGeom>
              <a:avLst/>
              <a:gdLst/>
              <a:ahLst/>
              <a:cxnLst/>
              <a:rect l="l" t="t" r="r" b="b"/>
              <a:pathLst>
                <a:path w="2756534" h="276860">
                  <a:moveTo>
                    <a:pt x="2710167" y="0"/>
                  </a:moveTo>
                  <a:lnTo>
                    <a:pt x="46075" y="0"/>
                  </a:lnTo>
                  <a:lnTo>
                    <a:pt x="28144" y="3622"/>
                  </a:lnTo>
                  <a:lnTo>
                    <a:pt x="13498" y="13500"/>
                  </a:lnTo>
                  <a:lnTo>
                    <a:pt x="3622" y="28149"/>
                  </a:lnTo>
                  <a:lnTo>
                    <a:pt x="0" y="46088"/>
                  </a:lnTo>
                  <a:lnTo>
                    <a:pt x="0" y="230403"/>
                  </a:lnTo>
                  <a:lnTo>
                    <a:pt x="3622" y="248347"/>
                  </a:lnTo>
                  <a:lnTo>
                    <a:pt x="13498" y="262996"/>
                  </a:lnTo>
                  <a:lnTo>
                    <a:pt x="28144" y="272871"/>
                  </a:lnTo>
                  <a:lnTo>
                    <a:pt x="46075" y="276491"/>
                  </a:lnTo>
                  <a:lnTo>
                    <a:pt x="2710167" y="276491"/>
                  </a:lnTo>
                  <a:lnTo>
                    <a:pt x="2728103" y="272871"/>
                  </a:lnTo>
                  <a:lnTo>
                    <a:pt x="2742749" y="262996"/>
                  </a:lnTo>
                  <a:lnTo>
                    <a:pt x="2752622" y="248347"/>
                  </a:lnTo>
                  <a:lnTo>
                    <a:pt x="2756242" y="230403"/>
                  </a:lnTo>
                  <a:lnTo>
                    <a:pt x="2756242" y="46088"/>
                  </a:lnTo>
                  <a:lnTo>
                    <a:pt x="2752622" y="28149"/>
                  </a:lnTo>
                  <a:lnTo>
                    <a:pt x="2742749" y="13500"/>
                  </a:lnTo>
                  <a:lnTo>
                    <a:pt x="2728103" y="3622"/>
                  </a:lnTo>
                  <a:lnTo>
                    <a:pt x="271016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5" name="object 215"/>
          <p:cNvSpPr txBox="1"/>
          <p:nvPr/>
        </p:nvSpPr>
        <p:spPr>
          <a:xfrm>
            <a:off x="5220817" y="4040962"/>
            <a:ext cx="18834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 based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Masking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16" name="object 216"/>
          <p:cNvGrpSpPr/>
          <p:nvPr/>
        </p:nvGrpSpPr>
        <p:grpSpPr>
          <a:xfrm>
            <a:off x="6034404" y="4578464"/>
            <a:ext cx="547370" cy="337185"/>
            <a:chOff x="6034404" y="4578464"/>
            <a:chExt cx="547370" cy="337185"/>
          </a:xfrm>
        </p:grpSpPr>
        <p:pic>
          <p:nvPicPr>
            <p:cNvPr id="217" name="object 217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6034404" y="4578464"/>
              <a:ext cx="547236" cy="336651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078804" y="4601388"/>
              <a:ext cx="458431" cy="247826"/>
            </a:xfrm>
            <a:prstGeom prst="rect">
              <a:avLst/>
            </a:prstGeom>
          </p:spPr>
        </p:pic>
        <p:sp>
          <p:nvSpPr>
            <p:cNvPr id="219" name="object 219"/>
            <p:cNvSpPr/>
            <p:nvPr/>
          </p:nvSpPr>
          <p:spPr>
            <a:xfrm>
              <a:off x="6078804" y="4601387"/>
              <a:ext cx="458470" cy="248285"/>
            </a:xfrm>
            <a:custGeom>
              <a:avLst/>
              <a:gdLst/>
              <a:ahLst/>
              <a:cxnLst/>
              <a:rect l="l" t="t" r="r" b="b"/>
              <a:pathLst>
                <a:path w="458470" h="248285">
                  <a:moveTo>
                    <a:pt x="0" y="123913"/>
                  </a:moveTo>
                  <a:lnTo>
                    <a:pt x="123926" y="0"/>
                  </a:lnTo>
                  <a:lnTo>
                    <a:pt x="123926" y="61950"/>
                  </a:lnTo>
                  <a:lnTo>
                    <a:pt x="334505" y="61950"/>
                  </a:lnTo>
                  <a:lnTo>
                    <a:pt x="334505" y="0"/>
                  </a:lnTo>
                  <a:lnTo>
                    <a:pt x="458431" y="123913"/>
                  </a:lnTo>
                  <a:lnTo>
                    <a:pt x="334505" y="247827"/>
                  </a:lnTo>
                  <a:lnTo>
                    <a:pt x="334505" y="185864"/>
                  </a:lnTo>
                  <a:lnTo>
                    <a:pt x="123926" y="185864"/>
                  </a:lnTo>
                  <a:lnTo>
                    <a:pt x="123926" y="247827"/>
                  </a:lnTo>
                  <a:lnTo>
                    <a:pt x="0" y="123913"/>
                  </a:lnTo>
                  <a:close/>
                </a:path>
              </a:pathLst>
            </a:custGeom>
            <a:ln w="8595">
              <a:solidFill>
                <a:srgbClr val="23EB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2" name="Rectangle 221">
            <a:extLst>
              <a:ext uri="{FF2B5EF4-FFF2-40B4-BE49-F238E27FC236}">
                <a16:creationId xmlns:a16="http://schemas.microsoft.com/office/drawing/2014/main" id="{3C223ACB-57C5-E768-6B12-A2E051A17800}"/>
              </a:ext>
            </a:extLst>
          </p:cNvPr>
          <p:cNvSpPr/>
          <p:nvPr/>
        </p:nvSpPr>
        <p:spPr>
          <a:xfrm>
            <a:off x="8473996" y="5898469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2570"/>
            <a:ext cx="7889875" cy="799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490"/>
              </a:lnSpc>
              <a:spcBef>
                <a:spcPts val="110"/>
              </a:spcBef>
            </a:pPr>
            <a:r>
              <a:rPr sz="3000" dirty="0"/>
              <a:t>Access</a:t>
            </a:r>
            <a:r>
              <a:rPr sz="3000" spc="-25" dirty="0"/>
              <a:t> </a:t>
            </a:r>
            <a:r>
              <a:rPr sz="3000" dirty="0"/>
              <a:t>Governance</a:t>
            </a:r>
            <a:r>
              <a:rPr sz="3000" spc="-30" dirty="0"/>
              <a:t> </a:t>
            </a:r>
            <a:r>
              <a:rPr sz="3000" dirty="0"/>
              <a:t>in </a:t>
            </a:r>
            <a:r>
              <a:rPr sz="3000" spc="5" dirty="0"/>
              <a:t>Big</a:t>
            </a:r>
            <a:r>
              <a:rPr sz="3000" spc="-10" dirty="0"/>
              <a:t> Data</a:t>
            </a:r>
            <a:r>
              <a:rPr sz="3000" spc="-20" dirty="0"/>
              <a:t> </a:t>
            </a:r>
            <a:r>
              <a:rPr sz="3000" spc="5" dirty="0"/>
              <a:t>&amp;</a:t>
            </a:r>
            <a:r>
              <a:rPr sz="3000" dirty="0"/>
              <a:t> BI </a:t>
            </a:r>
            <a:r>
              <a:rPr sz="3000" spc="-10" dirty="0"/>
              <a:t>Environments</a:t>
            </a:r>
            <a:endParaRPr sz="3000"/>
          </a:p>
          <a:p>
            <a:pPr marL="12700">
              <a:lnSpc>
                <a:spcPts val="2590"/>
              </a:lnSpc>
            </a:pPr>
            <a:r>
              <a:rPr sz="2250" spc="-5" dirty="0"/>
              <a:t>The</a:t>
            </a:r>
            <a:r>
              <a:rPr sz="2250" dirty="0"/>
              <a:t> </a:t>
            </a:r>
            <a:r>
              <a:rPr sz="2250" spc="-10" dirty="0"/>
              <a:t>variety</a:t>
            </a:r>
            <a:r>
              <a:rPr sz="2250" dirty="0"/>
              <a:t> </a:t>
            </a:r>
            <a:r>
              <a:rPr sz="2250" spc="5" dirty="0"/>
              <a:t>of</a:t>
            </a:r>
            <a:r>
              <a:rPr sz="2250" spc="-15" dirty="0"/>
              <a:t> data</a:t>
            </a:r>
            <a:r>
              <a:rPr sz="2250" spc="10" dirty="0"/>
              <a:t> </a:t>
            </a:r>
            <a:r>
              <a:rPr sz="2250" spc="-5" dirty="0"/>
              <a:t>authorizations</a:t>
            </a:r>
            <a:r>
              <a:rPr sz="2250" spc="10" dirty="0"/>
              <a:t> </a:t>
            </a:r>
            <a:r>
              <a:rPr sz="2250" spc="-10" dirty="0"/>
              <a:t>create</a:t>
            </a:r>
            <a:r>
              <a:rPr sz="2250" spc="-15" dirty="0"/>
              <a:t> </a:t>
            </a:r>
            <a:r>
              <a:rPr sz="2250" spc="-5" dirty="0"/>
              <a:t>complexity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5947149" y="5999515"/>
            <a:ext cx="23495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16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0861" y="1276413"/>
            <a:ext cx="1753449" cy="180931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075190" y="1703189"/>
            <a:ext cx="2400935" cy="885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Calibri"/>
                <a:cs typeface="Calibri"/>
              </a:rPr>
              <a:t>Access</a:t>
            </a:r>
            <a:r>
              <a:rPr sz="1850" dirty="0">
                <a:latin typeface="Calibri"/>
                <a:cs typeface="Calibri"/>
              </a:rPr>
              <a:t> at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the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Cube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Level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dirty="0">
                <a:latin typeface="Calibri"/>
                <a:cs typeface="Calibri"/>
              </a:rPr>
              <a:t>Data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per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source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spc="15" dirty="0">
                <a:latin typeface="Calibri"/>
                <a:cs typeface="Calibri"/>
              </a:rPr>
              <a:t>No</a:t>
            </a:r>
            <a:r>
              <a:rPr sz="1850" spc="-3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further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splits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9445" y="3839586"/>
            <a:ext cx="2992755" cy="885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Calibri"/>
                <a:cs typeface="Calibri"/>
              </a:rPr>
              <a:t>Access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at </a:t>
            </a:r>
            <a:r>
              <a:rPr sz="1850" spc="15" dirty="0">
                <a:latin typeface="Calibri"/>
                <a:cs typeface="Calibri"/>
              </a:rPr>
              <a:t>the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Cube</a:t>
            </a:r>
            <a:r>
              <a:rPr sz="1850" spc="-2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splits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spc="15" dirty="0">
                <a:latin typeface="Calibri"/>
                <a:cs typeface="Calibri"/>
              </a:rPr>
              <a:t>One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dimensional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access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spc="5" dirty="0">
                <a:latin typeface="Calibri"/>
                <a:cs typeface="Calibri"/>
              </a:rPr>
              <a:t>Fewer</a:t>
            </a:r>
            <a:r>
              <a:rPr sz="1850" spc="-3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access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combinations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8030" y="1293968"/>
            <a:ext cx="1678994" cy="184029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87017" y="3839418"/>
            <a:ext cx="3004820" cy="1172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5" dirty="0">
                <a:latin typeface="Calibri"/>
                <a:cs typeface="Calibri"/>
              </a:rPr>
              <a:t>Disjointed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Access</a:t>
            </a:r>
            <a:r>
              <a:rPr sz="1850" spc="-5" dirty="0">
                <a:latin typeface="Calibri"/>
                <a:cs typeface="Calibri"/>
              </a:rPr>
              <a:t> Patterns</a:t>
            </a:r>
            <a:endParaRPr sz="1850">
              <a:latin typeface="Calibri"/>
              <a:cs typeface="Calibri"/>
            </a:endParaRPr>
          </a:p>
          <a:p>
            <a:pPr marL="334645" marR="5080" indent="-322580">
              <a:lnSpc>
                <a:spcPts val="2260"/>
              </a:lnSpc>
              <a:spcBef>
                <a:spcPts val="80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spc="10" dirty="0">
                <a:latin typeface="Calibri"/>
                <a:cs typeface="Calibri"/>
              </a:rPr>
              <a:t>Access </a:t>
            </a:r>
            <a:r>
              <a:rPr sz="1850" spc="5" dirty="0">
                <a:latin typeface="Calibri"/>
                <a:cs typeface="Calibri"/>
              </a:rPr>
              <a:t>across </a:t>
            </a:r>
            <a:r>
              <a:rPr sz="1850" spc="10" dirty="0">
                <a:latin typeface="Calibri"/>
                <a:cs typeface="Calibri"/>
              </a:rPr>
              <a:t>multiple </a:t>
            </a:r>
            <a:r>
              <a:rPr sz="1850" dirty="0">
                <a:latin typeface="Calibri"/>
                <a:cs typeface="Calibri"/>
              </a:rPr>
              <a:t>data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sets</a:t>
            </a:r>
            <a:r>
              <a:rPr sz="1850" spc="10" dirty="0">
                <a:latin typeface="Calibri"/>
                <a:cs typeface="Calibri"/>
              </a:rPr>
              <a:t> </a:t>
            </a:r>
            <a:r>
              <a:rPr sz="1850" spc="20" dirty="0">
                <a:latin typeface="Calibri"/>
                <a:cs typeface="Calibri"/>
              </a:rPr>
              <a:t>&amp;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providers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ts val="2170"/>
              </a:lnSpc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spc="5" dirty="0">
                <a:latin typeface="Calibri"/>
                <a:cs typeface="Calibri"/>
              </a:rPr>
              <a:t>Complex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role</a:t>
            </a:r>
            <a:r>
              <a:rPr sz="1850" spc="-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combinations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38" y="3489718"/>
            <a:ext cx="1744323" cy="18007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6191" y="3412121"/>
            <a:ext cx="2167571" cy="216757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947888" y="1661342"/>
            <a:ext cx="3096895" cy="11722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spc="10" dirty="0">
                <a:latin typeface="Calibri"/>
                <a:cs typeface="Calibri"/>
              </a:rPr>
              <a:t>Multi-dimensional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access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ct val="100000"/>
              </a:lnSpc>
              <a:spcBef>
                <a:spcPts val="40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dirty="0">
                <a:latin typeface="Calibri"/>
                <a:cs typeface="Calibri"/>
              </a:rPr>
              <a:t>Several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access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combinations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spc="5" dirty="0">
                <a:latin typeface="Calibri"/>
                <a:cs typeface="Calibri"/>
              </a:rPr>
              <a:t>Granular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dirty="0">
                <a:latin typeface="Calibri"/>
                <a:cs typeface="Calibri"/>
              </a:rPr>
              <a:t>role </a:t>
            </a:r>
            <a:r>
              <a:rPr sz="1850" spc="5" dirty="0">
                <a:latin typeface="Calibri"/>
                <a:cs typeface="Calibri"/>
              </a:rPr>
              <a:t>splits</a:t>
            </a:r>
            <a:endParaRPr sz="1850">
              <a:latin typeface="Calibri"/>
              <a:cs typeface="Calibri"/>
            </a:endParaRPr>
          </a:p>
          <a:p>
            <a:pPr marL="334645" indent="-32258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334645" algn="l"/>
                <a:tab pos="335280" algn="l"/>
              </a:tabLst>
            </a:pPr>
            <a:r>
              <a:rPr sz="1850" spc="10" dirty="0">
                <a:latin typeface="Calibri"/>
                <a:cs typeface="Calibri"/>
              </a:rPr>
              <a:t>Multiple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access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restrictions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DD1CBA-3689-FE44-F33E-BB74BAC40B1B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976" y="3302256"/>
            <a:ext cx="7150100" cy="1756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35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35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5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500" b="1" spc="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500" b="1" dirty="0">
                <a:solidFill>
                  <a:srgbClr val="FFFFFF"/>
                </a:solidFill>
                <a:latin typeface="Calibri"/>
                <a:cs typeface="Calibri"/>
              </a:rPr>
              <a:t> BI </a:t>
            </a:r>
            <a:r>
              <a:rPr sz="3500" b="1" spc="-10" dirty="0">
                <a:solidFill>
                  <a:srgbClr val="FFFFFF"/>
                </a:solidFill>
                <a:latin typeface="Calibri"/>
                <a:cs typeface="Calibri"/>
              </a:rPr>
              <a:t>Environments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50" b="1" spc="-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25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5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750" b="1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3750" spc="-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50" b="1" spc="-5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225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5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50" b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25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50" b="1" spc="-5" dirty="0">
                <a:solidFill>
                  <a:srgbClr val="FFFFFF"/>
                </a:solidFill>
                <a:latin typeface="Calibri"/>
                <a:cs typeface="Calibri"/>
              </a:rPr>
              <a:t>n..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9799" y="6470248"/>
            <a:ext cx="45097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10"/>
              </a:lnSpc>
            </a:pPr>
            <a:r>
              <a:rPr sz="650" b="1" spc="-15" dirty="0">
                <a:solidFill>
                  <a:srgbClr val="6B6B6B"/>
                </a:solidFill>
                <a:latin typeface="Trebuchet MS"/>
                <a:cs typeface="Trebuchet MS"/>
              </a:rPr>
              <a:t>Document</a:t>
            </a:r>
            <a:r>
              <a:rPr sz="650" b="1" spc="50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650" b="1" spc="-10" dirty="0">
                <a:solidFill>
                  <a:srgbClr val="6B6B6B"/>
                </a:solidFill>
                <a:latin typeface="Trebuchet MS"/>
                <a:cs typeface="Trebuchet MS"/>
              </a:rPr>
              <a:t>shared</a:t>
            </a:r>
            <a:r>
              <a:rPr sz="650" b="1" spc="5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650" b="1" spc="-15" dirty="0">
                <a:solidFill>
                  <a:srgbClr val="6B6B6B"/>
                </a:solidFill>
                <a:latin typeface="Trebuchet MS"/>
                <a:cs typeface="Trebuchet MS"/>
              </a:rPr>
              <a:t>on</a:t>
            </a:r>
            <a:r>
              <a:rPr sz="650" b="1" spc="55" dirty="0">
                <a:solidFill>
                  <a:srgbClr val="6B6B6B"/>
                </a:solidFill>
                <a:latin typeface="Trebuchet MS"/>
                <a:cs typeface="Trebuchet MS"/>
              </a:rPr>
              <a:t> </a:t>
            </a:r>
            <a:r>
              <a:rPr sz="650" b="1" spc="-30" dirty="0">
                <a:solidFill>
                  <a:srgbClr val="6B6B6B"/>
                </a:solidFill>
                <a:latin typeface="Trebuchet MS"/>
                <a:cs typeface="Trebuchet MS"/>
                <a:hlinkClick r:id="rId2"/>
              </a:rPr>
              <a:t>https://www.docsity.com/en/access-control-for-multi-vendor-big-data-and-bi-environments/8827693</a:t>
            </a:r>
            <a:r>
              <a:rPr sz="650" b="1" spc="-30" dirty="0">
                <a:solidFill>
                  <a:srgbClr val="6B6B6B"/>
                </a:solidFill>
                <a:latin typeface="Trebuchet MS"/>
                <a:cs typeface="Trebuchet MS"/>
              </a:rPr>
              <a:t>/</a:t>
            </a:r>
            <a:endParaRPr sz="6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sz="650" spc="50" dirty="0">
                <a:solidFill>
                  <a:srgbClr val="6A6A6A"/>
                </a:solidFill>
                <a:latin typeface="Trebuchet MS"/>
                <a:cs typeface="Trebuchet MS"/>
              </a:rPr>
              <a:t>Downloaded</a:t>
            </a:r>
            <a:r>
              <a:rPr sz="650" spc="20" dirty="0">
                <a:solidFill>
                  <a:srgbClr val="6A6A6A"/>
                </a:solidFill>
                <a:latin typeface="Trebuchet MS"/>
                <a:cs typeface="Trebuchet MS"/>
              </a:rPr>
              <a:t> </a:t>
            </a:r>
            <a:r>
              <a:rPr sz="650" spc="30" dirty="0">
                <a:solidFill>
                  <a:srgbClr val="6A6A6A"/>
                </a:solidFill>
                <a:latin typeface="Trebuchet MS"/>
                <a:cs typeface="Trebuchet MS"/>
              </a:rPr>
              <a:t>by:</a:t>
            </a:r>
            <a:r>
              <a:rPr sz="650" spc="25" dirty="0">
                <a:solidFill>
                  <a:srgbClr val="6A6A6A"/>
                </a:solidFill>
                <a:latin typeface="Trebuchet MS"/>
                <a:cs typeface="Trebuchet MS"/>
              </a:rPr>
              <a:t> </a:t>
            </a:r>
            <a:r>
              <a:rPr sz="650" spc="45" dirty="0">
                <a:solidFill>
                  <a:srgbClr val="6A6A6A"/>
                </a:solidFill>
                <a:latin typeface="Trebuchet MS"/>
                <a:cs typeface="Trebuchet MS"/>
              </a:rPr>
              <a:t>belhachemia-mohammed-ibrahim</a:t>
            </a:r>
            <a:r>
              <a:rPr sz="650" spc="25" dirty="0">
                <a:solidFill>
                  <a:srgbClr val="6A6A6A"/>
                </a:solidFill>
                <a:latin typeface="Trebuchet MS"/>
                <a:cs typeface="Trebuchet MS"/>
              </a:rPr>
              <a:t> </a:t>
            </a:r>
            <a:r>
              <a:rPr sz="650" spc="50" dirty="0">
                <a:solidFill>
                  <a:srgbClr val="6A6A6A"/>
                </a:solidFill>
                <a:latin typeface="Trebuchet MS"/>
                <a:cs typeface="Trebuchet MS"/>
              </a:rPr>
              <a:t>(belhachemiamohammed@gmail.com)</a:t>
            </a:r>
            <a:endParaRPr sz="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6336030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15" dirty="0"/>
              <a:t>Security</a:t>
            </a:r>
            <a:r>
              <a:rPr spc="-15" dirty="0"/>
              <a:t> </a:t>
            </a:r>
            <a:r>
              <a:rPr spc="-10" dirty="0"/>
              <a:t>for</a:t>
            </a:r>
            <a:r>
              <a:rPr spc="5" dirty="0"/>
              <a:t> </a:t>
            </a:r>
            <a:r>
              <a:rPr spc="10" dirty="0"/>
              <a:t>Big</a:t>
            </a:r>
            <a:r>
              <a:rPr dirty="0"/>
              <a:t> </a:t>
            </a:r>
            <a:r>
              <a:rPr spc="-5" dirty="0"/>
              <a:t>Data</a:t>
            </a:r>
            <a:r>
              <a:rPr dirty="0"/>
              <a:t> </a:t>
            </a:r>
            <a:r>
              <a:rPr spc="20" dirty="0"/>
              <a:t>&amp;</a:t>
            </a:r>
            <a:r>
              <a:rPr dirty="0"/>
              <a:t> </a:t>
            </a:r>
            <a:r>
              <a:rPr spc="10" dirty="0"/>
              <a:t>BI</a:t>
            </a:r>
            <a:r>
              <a:rPr spc="5" dirty="0"/>
              <a:t> </a:t>
            </a:r>
            <a:r>
              <a:rPr dirty="0"/>
              <a:t>platforms</a:t>
            </a:r>
          </a:p>
          <a:p>
            <a:pPr marL="12700">
              <a:lnSpc>
                <a:spcPts val="2605"/>
              </a:lnSpc>
            </a:pPr>
            <a:r>
              <a:rPr sz="2250" spc="-5" dirty="0"/>
              <a:t>Is there</a:t>
            </a:r>
            <a:r>
              <a:rPr sz="2250" spc="10" dirty="0"/>
              <a:t> </a:t>
            </a:r>
            <a:r>
              <a:rPr sz="2250" dirty="0"/>
              <a:t>a</a:t>
            </a:r>
            <a:r>
              <a:rPr sz="2250" spc="-15" dirty="0"/>
              <a:t> </a:t>
            </a:r>
            <a:r>
              <a:rPr sz="2250" spc="-5" dirty="0"/>
              <a:t>‚holistic‘</a:t>
            </a:r>
            <a:r>
              <a:rPr sz="2250" dirty="0"/>
              <a:t> security </a:t>
            </a:r>
            <a:r>
              <a:rPr sz="2250" spc="-5" dirty="0"/>
              <a:t>approach?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5947149" y="5999506"/>
            <a:ext cx="23495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19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8896" y="1252054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5" h="652144">
                <a:moveTo>
                  <a:pt x="1841074" y="0"/>
                </a:moveTo>
                <a:lnTo>
                  <a:pt x="108634" y="0"/>
                </a:lnTo>
                <a:lnTo>
                  <a:pt x="66349" y="8537"/>
                </a:lnTo>
                <a:lnTo>
                  <a:pt x="31818" y="31819"/>
                </a:lnTo>
                <a:lnTo>
                  <a:pt x="8537" y="66351"/>
                </a:lnTo>
                <a:lnTo>
                  <a:pt x="0" y="108635"/>
                </a:lnTo>
                <a:lnTo>
                  <a:pt x="0" y="543179"/>
                </a:lnTo>
                <a:lnTo>
                  <a:pt x="8537" y="585469"/>
                </a:lnTo>
                <a:lnTo>
                  <a:pt x="31818" y="619999"/>
                </a:lnTo>
                <a:lnTo>
                  <a:pt x="66349" y="643279"/>
                </a:lnTo>
                <a:lnTo>
                  <a:pt x="108634" y="651814"/>
                </a:lnTo>
                <a:lnTo>
                  <a:pt x="1841074" y="651814"/>
                </a:lnTo>
                <a:lnTo>
                  <a:pt x="1883364" y="643279"/>
                </a:lnTo>
                <a:lnTo>
                  <a:pt x="1917895" y="619999"/>
                </a:lnTo>
                <a:lnTo>
                  <a:pt x="1941174" y="585469"/>
                </a:lnTo>
                <a:lnTo>
                  <a:pt x="1949710" y="543179"/>
                </a:lnTo>
                <a:lnTo>
                  <a:pt x="1949710" y="108635"/>
                </a:lnTo>
                <a:lnTo>
                  <a:pt x="1941174" y="66351"/>
                </a:lnTo>
                <a:lnTo>
                  <a:pt x="1917895" y="31819"/>
                </a:lnTo>
                <a:lnTo>
                  <a:pt x="1883364" y="8537"/>
                </a:lnTo>
                <a:lnTo>
                  <a:pt x="184107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80096" y="1421383"/>
            <a:ext cx="94678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8896" y="2064321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5" h="652144">
                <a:moveTo>
                  <a:pt x="1841074" y="0"/>
                </a:moveTo>
                <a:lnTo>
                  <a:pt x="108634" y="0"/>
                </a:lnTo>
                <a:lnTo>
                  <a:pt x="66349" y="8535"/>
                </a:lnTo>
                <a:lnTo>
                  <a:pt x="31818" y="31815"/>
                </a:lnTo>
                <a:lnTo>
                  <a:pt x="8537" y="66345"/>
                </a:lnTo>
                <a:lnTo>
                  <a:pt x="0" y="108635"/>
                </a:lnTo>
                <a:lnTo>
                  <a:pt x="0" y="543179"/>
                </a:lnTo>
                <a:lnTo>
                  <a:pt x="8537" y="585463"/>
                </a:lnTo>
                <a:lnTo>
                  <a:pt x="31818" y="619994"/>
                </a:lnTo>
                <a:lnTo>
                  <a:pt x="66349" y="643277"/>
                </a:lnTo>
                <a:lnTo>
                  <a:pt x="108634" y="651814"/>
                </a:lnTo>
                <a:lnTo>
                  <a:pt x="1841074" y="651814"/>
                </a:lnTo>
                <a:lnTo>
                  <a:pt x="1883364" y="643277"/>
                </a:lnTo>
                <a:lnTo>
                  <a:pt x="1917895" y="619994"/>
                </a:lnTo>
                <a:lnTo>
                  <a:pt x="1941174" y="585463"/>
                </a:lnTo>
                <a:lnTo>
                  <a:pt x="1949710" y="543179"/>
                </a:lnTo>
                <a:lnTo>
                  <a:pt x="1949710" y="108635"/>
                </a:lnTo>
                <a:lnTo>
                  <a:pt x="1941174" y="66345"/>
                </a:lnTo>
                <a:lnTo>
                  <a:pt x="1917895" y="31815"/>
                </a:lnTo>
                <a:lnTo>
                  <a:pt x="1883364" y="8535"/>
                </a:lnTo>
                <a:lnTo>
                  <a:pt x="184107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70661" y="2234336"/>
            <a:ext cx="15659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7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8896" y="2878010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5" h="652145">
                <a:moveTo>
                  <a:pt x="1841074" y="0"/>
                </a:moveTo>
                <a:lnTo>
                  <a:pt x="108634" y="0"/>
                </a:lnTo>
                <a:lnTo>
                  <a:pt x="66349" y="8537"/>
                </a:lnTo>
                <a:lnTo>
                  <a:pt x="31818" y="31819"/>
                </a:lnTo>
                <a:lnTo>
                  <a:pt x="8537" y="66351"/>
                </a:lnTo>
                <a:lnTo>
                  <a:pt x="0" y="108635"/>
                </a:lnTo>
                <a:lnTo>
                  <a:pt x="0" y="543179"/>
                </a:lnTo>
                <a:lnTo>
                  <a:pt x="8537" y="585469"/>
                </a:lnTo>
                <a:lnTo>
                  <a:pt x="31818" y="619999"/>
                </a:lnTo>
                <a:lnTo>
                  <a:pt x="66349" y="643279"/>
                </a:lnTo>
                <a:lnTo>
                  <a:pt x="108634" y="651814"/>
                </a:lnTo>
                <a:lnTo>
                  <a:pt x="1841074" y="651814"/>
                </a:lnTo>
                <a:lnTo>
                  <a:pt x="1883364" y="643279"/>
                </a:lnTo>
                <a:lnTo>
                  <a:pt x="1917895" y="619999"/>
                </a:lnTo>
                <a:lnTo>
                  <a:pt x="1941174" y="585469"/>
                </a:lnTo>
                <a:lnTo>
                  <a:pt x="1949710" y="543179"/>
                </a:lnTo>
                <a:lnTo>
                  <a:pt x="1949710" y="108635"/>
                </a:lnTo>
                <a:lnTo>
                  <a:pt x="1941174" y="66351"/>
                </a:lnTo>
                <a:lnTo>
                  <a:pt x="1917895" y="31819"/>
                </a:lnTo>
                <a:lnTo>
                  <a:pt x="1883364" y="8537"/>
                </a:lnTo>
                <a:lnTo>
                  <a:pt x="1841074" y="0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41107" y="2918358"/>
            <a:ext cx="1226185" cy="541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7335" marR="5080" indent="-255270">
              <a:lnSpc>
                <a:spcPct val="1000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External</a:t>
            </a:r>
            <a:r>
              <a:rPr sz="17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700" b="1" spc="-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06495" y="2064321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5" h="652144">
                <a:moveTo>
                  <a:pt x="1841068" y="0"/>
                </a:moveTo>
                <a:lnTo>
                  <a:pt x="108635" y="0"/>
                </a:lnTo>
                <a:lnTo>
                  <a:pt x="66345" y="8535"/>
                </a:lnTo>
                <a:lnTo>
                  <a:pt x="31815" y="31815"/>
                </a:lnTo>
                <a:lnTo>
                  <a:pt x="8535" y="66345"/>
                </a:lnTo>
                <a:lnTo>
                  <a:pt x="0" y="108635"/>
                </a:lnTo>
                <a:lnTo>
                  <a:pt x="0" y="543179"/>
                </a:lnTo>
                <a:lnTo>
                  <a:pt x="8535" y="585463"/>
                </a:lnTo>
                <a:lnTo>
                  <a:pt x="31815" y="619994"/>
                </a:lnTo>
                <a:lnTo>
                  <a:pt x="66345" y="643277"/>
                </a:lnTo>
                <a:lnTo>
                  <a:pt x="108635" y="651814"/>
                </a:lnTo>
                <a:lnTo>
                  <a:pt x="1841068" y="651814"/>
                </a:lnTo>
                <a:lnTo>
                  <a:pt x="1883360" y="643277"/>
                </a:lnTo>
                <a:lnTo>
                  <a:pt x="1917895" y="619994"/>
                </a:lnTo>
                <a:lnTo>
                  <a:pt x="1941178" y="585463"/>
                </a:lnTo>
                <a:lnTo>
                  <a:pt x="1949716" y="543179"/>
                </a:lnTo>
                <a:lnTo>
                  <a:pt x="1949716" y="108635"/>
                </a:lnTo>
                <a:lnTo>
                  <a:pt x="1941178" y="66345"/>
                </a:lnTo>
                <a:lnTo>
                  <a:pt x="1917895" y="31815"/>
                </a:lnTo>
                <a:lnTo>
                  <a:pt x="1883360" y="8535"/>
                </a:lnTo>
                <a:lnTo>
                  <a:pt x="1841068" y="0"/>
                </a:lnTo>
                <a:close/>
              </a:path>
            </a:pathLst>
          </a:custGeom>
          <a:solidFill>
            <a:srgbClr val="550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83583" y="2104923"/>
            <a:ext cx="1594485" cy="5416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Platform </a:t>
            </a:r>
            <a:r>
              <a:rPr sz="1700" b="1" spc="-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Lakes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04877" y="2061451"/>
            <a:ext cx="1894205" cy="650875"/>
          </a:xfrm>
          <a:custGeom>
            <a:avLst/>
            <a:gdLst/>
            <a:ahLst/>
            <a:cxnLst/>
            <a:rect l="l" t="t" r="r" b="b"/>
            <a:pathLst>
              <a:path w="1894204" h="650875">
                <a:moveTo>
                  <a:pt x="1785442" y="0"/>
                </a:moveTo>
                <a:lnTo>
                  <a:pt x="108394" y="0"/>
                </a:lnTo>
                <a:lnTo>
                  <a:pt x="66201" y="8517"/>
                </a:lnTo>
                <a:lnTo>
                  <a:pt x="31746" y="31746"/>
                </a:lnTo>
                <a:lnTo>
                  <a:pt x="8517" y="66201"/>
                </a:lnTo>
                <a:lnTo>
                  <a:pt x="0" y="108394"/>
                </a:lnTo>
                <a:lnTo>
                  <a:pt x="0" y="541985"/>
                </a:lnTo>
                <a:lnTo>
                  <a:pt x="8517" y="584178"/>
                </a:lnTo>
                <a:lnTo>
                  <a:pt x="31746" y="618632"/>
                </a:lnTo>
                <a:lnTo>
                  <a:pt x="66201" y="641861"/>
                </a:lnTo>
                <a:lnTo>
                  <a:pt x="108394" y="650379"/>
                </a:lnTo>
                <a:lnTo>
                  <a:pt x="1785442" y="650379"/>
                </a:lnTo>
                <a:lnTo>
                  <a:pt x="1827637" y="641861"/>
                </a:lnTo>
                <a:lnTo>
                  <a:pt x="1862096" y="618632"/>
                </a:lnTo>
                <a:lnTo>
                  <a:pt x="1885329" y="584178"/>
                </a:lnTo>
                <a:lnTo>
                  <a:pt x="1893849" y="541985"/>
                </a:lnTo>
                <a:lnTo>
                  <a:pt x="1893849" y="108394"/>
                </a:lnTo>
                <a:lnTo>
                  <a:pt x="1885329" y="66201"/>
                </a:lnTo>
                <a:lnTo>
                  <a:pt x="1862096" y="31746"/>
                </a:lnTo>
                <a:lnTo>
                  <a:pt x="1827637" y="8517"/>
                </a:lnTo>
                <a:lnTo>
                  <a:pt x="1785442" y="0"/>
                </a:lnTo>
                <a:close/>
              </a:path>
            </a:pathLst>
          </a:custGeom>
          <a:solidFill>
            <a:srgbClr val="FD7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19837" y="2230729"/>
            <a:ext cx="166306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Analytics</a:t>
            </a:r>
            <a:r>
              <a:rPr sz="17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072854" y="1250632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4" h="652144">
                <a:moveTo>
                  <a:pt x="1841080" y="0"/>
                </a:moveTo>
                <a:lnTo>
                  <a:pt x="108635" y="0"/>
                </a:lnTo>
                <a:lnTo>
                  <a:pt x="66351" y="8535"/>
                </a:lnTo>
                <a:lnTo>
                  <a:pt x="31819" y="31815"/>
                </a:lnTo>
                <a:lnTo>
                  <a:pt x="8537" y="66345"/>
                </a:lnTo>
                <a:lnTo>
                  <a:pt x="0" y="108635"/>
                </a:lnTo>
                <a:lnTo>
                  <a:pt x="0" y="543179"/>
                </a:lnTo>
                <a:lnTo>
                  <a:pt x="8537" y="585461"/>
                </a:lnTo>
                <a:lnTo>
                  <a:pt x="31819" y="619988"/>
                </a:lnTo>
                <a:lnTo>
                  <a:pt x="66351" y="643266"/>
                </a:lnTo>
                <a:lnTo>
                  <a:pt x="108635" y="651802"/>
                </a:lnTo>
                <a:lnTo>
                  <a:pt x="1841080" y="651802"/>
                </a:lnTo>
                <a:lnTo>
                  <a:pt x="1883370" y="643266"/>
                </a:lnTo>
                <a:lnTo>
                  <a:pt x="1917901" y="619988"/>
                </a:lnTo>
                <a:lnTo>
                  <a:pt x="1941180" y="585461"/>
                </a:lnTo>
                <a:lnTo>
                  <a:pt x="1949716" y="543179"/>
                </a:lnTo>
                <a:lnTo>
                  <a:pt x="1949716" y="108635"/>
                </a:lnTo>
                <a:lnTo>
                  <a:pt x="1941180" y="66345"/>
                </a:lnTo>
                <a:lnTo>
                  <a:pt x="1917901" y="31815"/>
                </a:lnTo>
                <a:lnTo>
                  <a:pt x="1883370" y="8535"/>
                </a:lnTo>
                <a:lnTo>
                  <a:pt x="1841080" y="0"/>
                </a:lnTo>
                <a:close/>
              </a:path>
            </a:pathLst>
          </a:custGeom>
          <a:solidFill>
            <a:srgbClr val="223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393694" y="1420901"/>
            <a:ext cx="130937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BI</a:t>
            </a:r>
            <a:r>
              <a:rPr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Dashboards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72854" y="2064321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4" h="652144">
                <a:moveTo>
                  <a:pt x="1841080" y="0"/>
                </a:moveTo>
                <a:lnTo>
                  <a:pt x="108635" y="0"/>
                </a:lnTo>
                <a:lnTo>
                  <a:pt x="66351" y="8535"/>
                </a:lnTo>
                <a:lnTo>
                  <a:pt x="31819" y="31815"/>
                </a:lnTo>
                <a:lnTo>
                  <a:pt x="8537" y="66345"/>
                </a:lnTo>
                <a:lnTo>
                  <a:pt x="0" y="108635"/>
                </a:lnTo>
                <a:lnTo>
                  <a:pt x="0" y="543179"/>
                </a:lnTo>
                <a:lnTo>
                  <a:pt x="8537" y="585463"/>
                </a:lnTo>
                <a:lnTo>
                  <a:pt x="31819" y="619994"/>
                </a:lnTo>
                <a:lnTo>
                  <a:pt x="66351" y="643277"/>
                </a:lnTo>
                <a:lnTo>
                  <a:pt x="108635" y="651814"/>
                </a:lnTo>
                <a:lnTo>
                  <a:pt x="1841080" y="651814"/>
                </a:lnTo>
                <a:lnTo>
                  <a:pt x="1883370" y="643277"/>
                </a:lnTo>
                <a:lnTo>
                  <a:pt x="1917901" y="619994"/>
                </a:lnTo>
                <a:lnTo>
                  <a:pt x="1941180" y="585463"/>
                </a:lnTo>
                <a:lnTo>
                  <a:pt x="1949716" y="543179"/>
                </a:lnTo>
                <a:lnTo>
                  <a:pt x="1949716" y="108635"/>
                </a:lnTo>
                <a:lnTo>
                  <a:pt x="1941180" y="66345"/>
                </a:lnTo>
                <a:lnTo>
                  <a:pt x="1917901" y="31815"/>
                </a:lnTo>
                <a:lnTo>
                  <a:pt x="1883370" y="8535"/>
                </a:lnTo>
                <a:lnTo>
                  <a:pt x="1841080" y="0"/>
                </a:lnTo>
                <a:close/>
              </a:path>
            </a:pathLst>
          </a:custGeom>
          <a:solidFill>
            <a:srgbClr val="223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87369" y="2233853"/>
            <a:ext cx="72009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ep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72854" y="2876575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4" h="652145">
                <a:moveTo>
                  <a:pt x="1841080" y="0"/>
                </a:moveTo>
                <a:lnTo>
                  <a:pt x="108635" y="0"/>
                </a:lnTo>
                <a:lnTo>
                  <a:pt x="66351" y="8537"/>
                </a:lnTo>
                <a:lnTo>
                  <a:pt x="31819" y="31821"/>
                </a:lnTo>
                <a:lnTo>
                  <a:pt x="8537" y="66356"/>
                </a:lnTo>
                <a:lnTo>
                  <a:pt x="0" y="108648"/>
                </a:lnTo>
                <a:lnTo>
                  <a:pt x="0" y="543191"/>
                </a:lnTo>
                <a:lnTo>
                  <a:pt x="8537" y="585476"/>
                </a:lnTo>
                <a:lnTo>
                  <a:pt x="31819" y="620007"/>
                </a:lnTo>
                <a:lnTo>
                  <a:pt x="66351" y="643289"/>
                </a:lnTo>
                <a:lnTo>
                  <a:pt x="108635" y="651827"/>
                </a:lnTo>
                <a:lnTo>
                  <a:pt x="1841080" y="651827"/>
                </a:lnTo>
                <a:lnTo>
                  <a:pt x="1883370" y="643289"/>
                </a:lnTo>
                <a:lnTo>
                  <a:pt x="1917901" y="620007"/>
                </a:lnTo>
                <a:lnTo>
                  <a:pt x="1941180" y="585476"/>
                </a:lnTo>
                <a:lnTo>
                  <a:pt x="1949716" y="543191"/>
                </a:lnTo>
                <a:lnTo>
                  <a:pt x="1949716" y="108648"/>
                </a:lnTo>
                <a:lnTo>
                  <a:pt x="1941180" y="66356"/>
                </a:lnTo>
                <a:lnTo>
                  <a:pt x="1917901" y="31821"/>
                </a:lnTo>
                <a:lnTo>
                  <a:pt x="1883370" y="8537"/>
                </a:lnTo>
                <a:lnTo>
                  <a:pt x="1841080" y="0"/>
                </a:lnTo>
                <a:close/>
              </a:path>
            </a:pathLst>
          </a:custGeom>
          <a:solidFill>
            <a:srgbClr val="223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208922" y="3046818"/>
            <a:ext cx="16802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5" dirty="0">
                <a:solidFill>
                  <a:srgbClr val="FFFFFF"/>
                </a:solidFill>
                <a:latin typeface="Calibri"/>
                <a:cs typeface="Calibri"/>
              </a:rPr>
              <a:t>Analytic</a:t>
            </a:r>
            <a:r>
              <a:rPr sz="17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Interfaces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92313" y="1524253"/>
            <a:ext cx="8531225" cy="2578735"/>
            <a:chOff x="1692313" y="1524253"/>
            <a:chExt cx="8531225" cy="2578735"/>
          </a:xfrm>
        </p:grpSpPr>
        <p:sp>
          <p:nvSpPr>
            <p:cNvPr id="23" name="object 23"/>
            <p:cNvSpPr/>
            <p:nvPr/>
          </p:nvSpPr>
          <p:spPr>
            <a:xfrm>
              <a:off x="2929331" y="1577962"/>
              <a:ext cx="688340" cy="812800"/>
            </a:xfrm>
            <a:custGeom>
              <a:avLst/>
              <a:gdLst/>
              <a:ahLst/>
              <a:cxnLst/>
              <a:rect l="l" t="t" r="r" b="b"/>
              <a:pathLst>
                <a:path w="688339" h="812800">
                  <a:moveTo>
                    <a:pt x="0" y="0"/>
                  </a:moveTo>
                  <a:lnTo>
                    <a:pt x="388937" y="0"/>
                  </a:lnTo>
                  <a:lnTo>
                    <a:pt x="388937" y="812469"/>
                  </a:lnTo>
                  <a:lnTo>
                    <a:pt x="688340" y="812469"/>
                  </a:lnTo>
                </a:path>
              </a:pathLst>
            </a:custGeom>
            <a:ln w="35814">
              <a:solidFill>
                <a:srgbClr val="5500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99764" y="233671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0"/>
                  </a:moveTo>
                  <a:lnTo>
                    <a:pt x="0" y="107442"/>
                  </a:lnTo>
                  <a:lnTo>
                    <a:pt x="107442" y="5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9331" y="2390216"/>
              <a:ext cx="688340" cy="635"/>
            </a:xfrm>
            <a:custGeom>
              <a:avLst/>
              <a:gdLst/>
              <a:ahLst/>
              <a:cxnLst/>
              <a:rect l="l" t="t" r="r" b="b"/>
              <a:pathLst>
                <a:path w="688339" h="635">
                  <a:moveTo>
                    <a:pt x="-17907" y="247"/>
                  </a:moveTo>
                  <a:lnTo>
                    <a:pt x="706247" y="247"/>
                  </a:lnTo>
                </a:path>
              </a:pathLst>
            </a:custGeom>
            <a:ln w="36309">
              <a:solidFill>
                <a:srgbClr val="5500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99764" y="2336507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0"/>
                  </a:moveTo>
                  <a:lnTo>
                    <a:pt x="0" y="107442"/>
                  </a:lnTo>
                  <a:lnTo>
                    <a:pt x="107442" y="5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29331" y="2390228"/>
              <a:ext cx="688340" cy="813435"/>
            </a:xfrm>
            <a:custGeom>
              <a:avLst/>
              <a:gdLst/>
              <a:ahLst/>
              <a:cxnLst/>
              <a:rect l="l" t="t" r="r" b="b"/>
              <a:pathLst>
                <a:path w="688339" h="813435">
                  <a:moveTo>
                    <a:pt x="0" y="813435"/>
                  </a:moveTo>
                  <a:lnTo>
                    <a:pt x="388937" y="813435"/>
                  </a:lnTo>
                  <a:lnTo>
                    <a:pt x="388937" y="0"/>
                  </a:lnTo>
                  <a:lnTo>
                    <a:pt x="688340" y="0"/>
                  </a:lnTo>
                </a:path>
              </a:pathLst>
            </a:custGeom>
            <a:ln w="35814">
              <a:solidFill>
                <a:srgbClr val="5500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99764" y="2336507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0"/>
                  </a:moveTo>
                  <a:lnTo>
                    <a:pt x="0" y="107442"/>
                  </a:lnTo>
                  <a:lnTo>
                    <a:pt x="107442" y="5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92313" y="3572802"/>
              <a:ext cx="348615" cy="523240"/>
            </a:xfrm>
            <a:custGeom>
              <a:avLst/>
              <a:gdLst/>
              <a:ahLst/>
              <a:cxnLst/>
              <a:rect l="l" t="t" r="r" b="b"/>
              <a:pathLst>
                <a:path w="348614" h="523239">
                  <a:moveTo>
                    <a:pt x="174053" y="0"/>
                  </a:moveTo>
                  <a:lnTo>
                    <a:pt x="0" y="174053"/>
                  </a:lnTo>
                  <a:lnTo>
                    <a:pt x="87020" y="174053"/>
                  </a:lnTo>
                  <a:lnTo>
                    <a:pt x="87020" y="522884"/>
                  </a:lnTo>
                  <a:lnTo>
                    <a:pt x="261086" y="522884"/>
                  </a:lnTo>
                  <a:lnTo>
                    <a:pt x="261086" y="174053"/>
                  </a:lnTo>
                  <a:lnTo>
                    <a:pt x="348107" y="174053"/>
                  </a:lnTo>
                  <a:lnTo>
                    <a:pt x="174053" y="0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35434" y="2387358"/>
              <a:ext cx="480059" cy="635"/>
            </a:xfrm>
            <a:custGeom>
              <a:avLst/>
              <a:gdLst/>
              <a:ahLst/>
              <a:cxnLst/>
              <a:rect l="l" t="t" r="r" b="b"/>
              <a:pathLst>
                <a:path w="480060" h="635">
                  <a:moveTo>
                    <a:pt x="-17907" y="241"/>
                  </a:moveTo>
                  <a:lnTo>
                    <a:pt x="497446" y="241"/>
                  </a:lnTo>
                </a:path>
              </a:pathLst>
            </a:custGeom>
            <a:ln w="36296">
              <a:solidFill>
                <a:srgbClr val="5500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99437" y="1577962"/>
              <a:ext cx="885190" cy="810260"/>
            </a:xfrm>
            <a:custGeom>
              <a:avLst/>
              <a:gdLst/>
              <a:ahLst/>
              <a:cxnLst/>
              <a:rect l="l" t="t" r="r" b="b"/>
              <a:pathLst>
                <a:path w="885190" h="810260">
                  <a:moveTo>
                    <a:pt x="0" y="809840"/>
                  </a:moveTo>
                  <a:lnTo>
                    <a:pt x="487349" y="809840"/>
                  </a:lnTo>
                  <a:lnTo>
                    <a:pt x="487349" y="0"/>
                  </a:lnTo>
                  <a:lnTo>
                    <a:pt x="885164" y="0"/>
                  </a:lnTo>
                </a:path>
              </a:pathLst>
            </a:custGeom>
            <a:ln w="35814">
              <a:solidFill>
                <a:srgbClr val="5500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966695" y="1524253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0"/>
                  </a:moveTo>
                  <a:lnTo>
                    <a:pt x="0" y="107429"/>
                  </a:lnTo>
                  <a:lnTo>
                    <a:pt x="107442" y="5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99437" y="2387358"/>
              <a:ext cx="885190" cy="3175"/>
            </a:xfrm>
            <a:custGeom>
              <a:avLst/>
              <a:gdLst/>
              <a:ahLst/>
              <a:cxnLst/>
              <a:rect l="l" t="t" r="r" b="b"/>
              <a:pathLst>
                <a:path w="885190" h="3175">
                  <a:moveTo>
                    <a:pt x="0" y="0"/>
                  </a:moveTo>
                  <a:lnTo>
                    <a:pt x="487349" y="0"/>
                  </a:lnTo>
                  <a:lnTo>
                    <a:pt x="487349" y="3124"/>
                  </a:lnTo>
                  <a:lnTo>
                    <a:pt x="885164" y="3124"/>
                  </a:lnTo>
                </a:path>
              </a:pathLst>
            </a:custGeom>
            <a:ln w="35814">
              <a:solidFill>
                <a:srgbClr val="5500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66695" y="2336749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0" y="0"/>
                  </a:moveTo>
                  <a:lnTo>
                    <a:pt x="0" y="107442"/>
                  </a:lnTo>
                  <a:lnTo>
                    <a:pt x="107442" y="5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99437" y="2387358"/>
              <a:ext cx="885190" cy="816610"/>
            </a:xfrm>
            <a:custGeom>
              <a:avLst/>
              <a:gdLst/>
              <a:ahLst/>
              <a:cxnLst/>
              <a:rect l="l" t="t" r="r" b="b"/>
              <a:pathLst>
                <a:path w="885190" h="816610">
                  <a:moveTo>
                    <a:pt x="0" y="0"/>
                  </a:moveTo>
                  <a:lnTo>
                    <a:pt x="487349" y="0"/>
                  </a:lnTo>
                  <a:lnTo>
                    <a:pt x="487349" y="816076"/>
                  </a:lnTo>
                  <a:lnTo>
                    <a:pt x="885164" y="816076"/>
                  </a:lnTo>
                </a:path>
              </a:pathLst>
            </a:custGeom>
            <a:ln w="35814">
              <a:solidFill>
                <a:srgbClr val="5500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97067" y="2333650"/>
              <a:ext cx="2977515" cy="923925"/>
            </a:xfrm>
            <a:custGeom>
              <a:avLst/>
              <a:gdLst/>
              <a:ahLst/>
              <a:cxnLst/>
              <a:rect l="l" t="t" r="r" b="b"/>
              <a:pathLst>
                <a:path w="2977515" h="923925">
                  <a:moveTo>
                    <a:pt x="107429" y="53721"/>
                  </a:moveTo>
                  <a:lnTo>
                    <a:pt x="0" y="0"/>
                  </a:lnTo>
                  <a:lnTo>
                    <a:pt x="0" y="107429"/>
                  </a:lnTo>
                  <a:lnTo>
                    <a:pt x="107429" y="53721"/>
                  </a:lnTo>
                  <a:close/>
                </a:path>
                <a:path w="2977515" h="923925">
                  <a:moveTo>
                    <a:pt x="2977070" y="869784"/>
                  </a:moveTo>
                  <a:lnTo>
                    <a:pt x="2869628" y="816063"/>
                  </a:lnTo>
                  <a:lnTo>
                    <a:pt x="2869628" y="923505"/>
                  </a:lnTo>
                  <a:lnTo>
                    <a:pt x="2977070" y="869784"/>
                  </a:lnTo>
                  <a:close/>
                </a:path>
              </a:pathLst>
            </a:custGeom>
            <a:solidFill>
              <a:srgbClr val="5500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19905" y="2783458"/>
              <a:ext cx="5803900" cy="1319530"/>
            </a:xfrm>
            <a:custGeom>
              <a:avLst/>
              <a:gdLst/>
              <a:ahLst/>
              <a:cxnLst/>
              <a:rect l="l" t="t" r="r" b="b"/>
              <a:pathLst>
                <a:path w="5803900" h="1319529">
                  <a:moveTo>
                    <a:pt x="349542" y="189103"/>
                  </a:moveTo>
                  <a:lnTo>
                    <a:pt x="174777" y="14325"/>
                  </a:lnTo>
                  <a:lnTo>
                    <a:pt x="0" y="189103"/>
                  </a:lnTo>
                  <a:lnTo>
                    <a:pt x="87388" y="189103"/>
                  </a:lnTo>
                  <a:lnTo>
                    <a:pt x="87388" y="1312227"/>
                  </a:lnTo>
                  <a:lnTo>
                    <a:pt x="262153" y="1312227"/>
                  </a:lnTo>
                  <a:lnTo>
                    <a:pt x="262153" y="189103"/>
                  </a:lnTo>
                  <a:lnTo>
                    <a:pt x="349542" y="189103"/>
                  </a:lnTo>
                  <a:close/>
                </a:path>
                <a:path w="5803900" h="1319529">
                  <a:moveTo>
                    <a:pt x="2913824" y="174777"/>
                  </a:moveTo>
                  <a:lnTo>
                    <a:pt x="2739059" y="0"/>
                  </a:lnTo>
                  <a:lnTo>
                    <a:pt x="2564282" y="174777"/>
                  </a:lnTo>
                  <a:lnTo>
                    <a:pt x="2651671" y="174777"/>
                  </a:lnTo>
                  <a:lnTo>
                    <a:pt x="2651671" y="1297901"/>
                  </a:lnTo>
                  <a:lnTo>
                    <a:pt x="2826448" y="1297901"/>
                  </a:lnTo>
                  <a:lnTo>
                    <a:pt x="2826448" y="174777"/>
                  </a:lnTo>
                  <a:lnTo>
                    <a:pt x="2913824" y="174777"/>
                  </a:lnTo>
                  <a:close/>
                </a:path>
                <a:path w="5803900" h="1319529">
                  <a:moveTo>
                    <a:pt x="5803303" y="971283"/>
                  </a:moveTo>
                  <a:lnTo>
                    <a:pt x="5628525" y="796505"/>
                  </a:lnTo>
                  <a:lnTo>
                    <a:pt x="5453761" y="971283"/>
                  </a:lnTo>
                  <a:lnTo>
                    <a:pt x="5541137" y="971283"/>
                  </a:lnTo>
                  <a:lnTo>
                    <a:pt x="5541137" y="1319390"/>
                  </a:lnTo>
                  <a:lnTo>
                    <a:pt x="5715914" y="1319390"/>
                  </a:lnTo>
                  <a:lnTo>
                    <a:pt x="5715914" y="971283"/>
                  </a:lnTo>
                  <a:lnTo>
                    <a:pt x="5803303" y="971283"/>
                  </a:lnTo>
                  <a:close/>
                </a:path>
              </a:pathLst>
            </a:custGeom>
            <a:solidFill>
              <a:srgbClr val="637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978896" y="4152988"/>
            <a:ext cx="1950085" cy="652145"/>
          </a:xfrm>
          <a:custGeom>
            <a:avLst/>
            <a:gdLst/>
            <a:ahLst/>
            <a:cxnLst/>
            <a:rect l="l" t="t" r="r" b="b"/>
            <a:pathLst>
              <a:path w="1950085" h="652145">
                <a:moveTo>
                  <a:pt x="1841074" y="0"/>
                </a:moveTo>
                <a:lnTo>
                  <a:pt x="108634" y="0"/>
                </a:lnTo>
                <a:lnTo>
                  <a:pt x="66349" y="8537"/>
                </a:lnTo>
                <a:lnTo>
                  <a:pt x="31818" y="31819"/>
                </a:lnTo>
                <a:lnTo>
                  <a:pt x="8537" y="66351"/>
                </a:lnTo>
                <a:lnTo>
                  <a:pt x="0" y="108635"/>
                </a:lnTo>
                <a:lnTo>
                  <a:pt x="0" y="543179"/>
                </a:lnTo>
                <a:lnTo>
                  <a:pt x="8537" y="585469"/>
                </a:lnTo>
                <a:lnTo>
                  <a:pt x="31818" y="619999"/>
                </a:lnTo>
                <a:lnTo>
                  <a:pt x="66349" y="643279"/>
                </a:lnTo>
                <a:lnTo>
                  <a:pt x="108634" y="651814"/>
                </a:lnTo>
                <a:lnTo>
                  <a:pt x="1841074" y="651814"/>
                </a:lnTo>
                <a:lnTo>
                  <a:pt x="1883364" y="643279"/>
                </a:lnTo>
                <a:lnTo>
                  <a:pt x="1917895" y="619999"/>
                </a:lnTo>
                <a:lnTo>
                  <a:pt x="1941174" y="585469"/>
                </a:lnTo>
                <a:lnTo>
                  <a:pt x="1949710" y="543179"/>
                </a:lnTo>
                <a:lnTo>
                  <a:pt x="1949710" y="108635"/>
                </a:lnTo>
                <a:lnTo>
                  <a:pt x="1941174" y="66351"/>
                </a:lnTo>
                <a:lnTo>
                  <a:pt x="1917895" y="31819"/>
                </a:lnTo>
                <a:lnTo>
                  <a:pt x="1883364" y="8537"/>
                </a:lnTo>
                <a:lnTo>
                  <a:pt x="1841074" y="0"/>
                </a:lnTo>
                <a:close/>
              </a:path>
            </a:pathLst>
          </a:custGeom>
          <a:solidFill>
            <a:srgbClr val="2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39115" y="4322787"/>
            <a:ext cx="1629410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595959"/>
                </a:solidFill>
                <a:latin typeface="Calibri"/>
                <a:cs typeface="Calibri"/>
              </a:rPr>
              <a:t>Database</a:t>
            </a:r>
            <a:r>
              <a:rPr sz="1700" b="1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595959"/>
                </a:solidFill>
                <a:latin typeface="Calibri"/>
                <a:cs typeface="Calibri"/>
              </a:rPr>
              <a:t>Security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77843" y="4152988"/>
            <a:ext cx="1948814" cy="652145"/>
          </a:xfrm>
          <a:custGeom>
            <a:avLst/>
            <a:gdLst/>
            <a:ahLst/>
            <a:cxnLst/>
            <a:rect l="l" t="t" r="r" b="b"/>
            <a:pathLst>
              <a:path w="1948814" h="652145">
                <a:moveTo>
                  <a:pt x="1839645" y="0"/>
                </a:moveTo>
                <a:lnTo>
                  <a:pt x="108635" y="0"/>
                </a:lnTo>
                <a:lnTo>
                  <a:pt x="66345" y="8537"/>
                </a:lnTo>
                <a:lnTo>
                  <a:pt x="31815" y="31819"/>
                </a:lnTo>
                <a:lnTo>
                  <a:pt x="8535" y="66351"/>
                </a:lnTo>
                <a:lnTo>
                  <a:pt x="0" y="108635"/>
                </a:lnTo>
                <a:lnTo>
                  <a:pt x="0" y="543179"/>
                </a:lnTo>
                <a:lnTo>
                  <a:pt x="8535" y="585463"/>
                </a:lnTo>
                <a:lnTo>
                  <a:pt x="31815" y="619994"/>
                </a:lnTo>
                <a:lnTo>
                  <a:pt x="66345" y="643277"/>
                </a:lnTo>
                <a:lnTo>
                  <a:pt x="108635" y="651814"/>
                </a:lnTo>
                <a:lnTo>
                  <a:pt x="1839645" y="651814"/>
                </a:lnTo>
                <a:lnTo>
                  <a:pt x="1881930" y="643277"/>
                </a:lnTo>
                <a:lnTo>
                  <a:pt x="1916461" y="619994"/>
                </a:lnTo>
                <a:lnTo>
                  <a:pt x="1939744" y="585463"/>
                </a:lnTo>
                <a:lnTo>
                  <a:pt x="1948281" y="543179"/>
                </a:lnTo>
                <a:lnTo>
                  <a:pt x="1948281" y="108635"/>
                </a:lnTo>
                <a:lnTo>
                  <a:pt x="1939744" y="66351"/>
                </a:lnTo>
                <a:lnTo>
                  <a:pt x="1916461" y="31819"/>
                </a:lnTo>
                <a:lnTo>
                  <a:pt x="1881930" y="8537"/>
                </a:lnTo>
                <a:lnTo>
                  <a:pt x="1839645" y="0"/>
                </a:lnTo>
                <a:close/>
              </a:path>
            </a:pathLst>
          </a:custGeom>
          <a:solidFill>
            <a:srgbClr val="2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882999" y="4322787"/>
            <a:ext cx="153860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595959"/>
                </a:solidFill>
                <a:latin typeface="Calibri"/>
                <a:cs typeface="Calibri"/>
              </a:rPr>
              <a:t>Big</a:t>
            </a:r>
            <a:r>
              <a:rPr sz="1700" b="1" spc="-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595959"/>
                </a:solidFill>
                <a:latin typeface="Calibri"/>
                <a:cs typeface="Calibri"/>
              </a:rPr>
              <a:t>Data</a:t>
            </a:r>
            <a:r>
              <a:rPr sz="1700" b="1" spc="-3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595959"/>
                </a:solidFill>
                <a:latin typeface="Calibri"/>
                <a:cs typeface="Calibri"/>
              </a:rPr>
              <a:t>Security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04877" y="4152988"/>
            <a:ext cx="1948814" cy="652145"/>
          </a:xfrm>
          <a:custGeom>
            <a:avLst/>
            <a:gdLst/>
            <a:ahLst/>
            <a:cxnLst/>
            <a:rect l="l" t="t" r="r" b="b"/>
            <a:pathLst>
              <a:path w="1948815" h="652145">
                <a:moveTo>
                  <a:pt x="1839645" y="0"/>
                </a:moveTo>
                <a:lnTo>
                  <a:pt x="108635" y="0"/>
                </a:lnTo>
                <a:lnTo>
                  <a:pt x="66345" y="8537"/>
                </a:lnTo>
                <a:lnTo>
                  <a:pt x="31815" y="31819"/>
                </a:lnTo>
                <a:lnTo>
                  <a:pt x="8535" y="66351"/>
                </a:lnTo>
                <a:lnTo>
                  <a:pt x="0" y="108635"/>
                </a:lnTo>
                <a:lnTo>
                  <a:pt x="0" y="543179"/>
                </a:lnTo>
                <a:lnTo>
                  <a:pt x="8535" y="585463"/>
                </a:lnTo>
                <a:lnTo>
                  <a:pt x="31815" y="619994"/>
                </a:lnTo>
                <a:lnTo>
                  <a:pt x="66345" y="643277"/>
                </a:lnTo>
                <a:lnTo>
                  <a:pt x="108635" y="651814"/>
                </a:lnTo>
                <a:lnTo>
                  <a:pt x="1839645" y="651814"/>
                </a:lnTo>
                <a:lnTo>
                  <a:pt x="1881930" y="643277"/>
                </a:lnTo>
                <a:lnTo>
                  <a:pt x="1916461" y="619994"/>
                </a:lnTo>
                <a:lnTo>
                  <a:pt x="1939744" y="585463"/>
                </a:lnTo>
                <a:lnTo>
                  <a:pt x="1948281" y="543179"/>
                </a:lnTo>
                <a:lnTo>
                  <a:pt x="1948281" y="108635"/>
                </a:lnTo>
                <a:lnTo>
                  <a:pt x="1939744" y="66351"/>
                </a:lnTo>
                <a:lnTo>
                  <a:pt x="1916461" y="31819"/>
                </a:lnTo>
                <a:lnTo>
                  <a:pt x="1881930" y="8537"/>
                </a:lnTo>
                <a:lnTo>
                  <a:pt x="1839645" y="0"/>
                </a:lnTo>
                <a:close/>
              </a:path>
            </a:pathLst>
          </a:custGeom>
          <a:solidFill>
            <a:srgbClr val="2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376974" y="4322787"/>
            <a:ext cx="160464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5" dirty="0">
                <a:solidFill>
                  <a:srgbClr val="595959"/>
                </a:solidFill>
                <a:latin typeface="Calibri"/>
                <a:cs typeface="Calibri"/>
              </a:rPr>
              <a:t>Analytics</a:t>
            </a:r>
            <a:r>
              <a:rPr sz="1700" b="1" spc="-5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595959"/>
                </a:solidFill>
                <a:latin typeface="Calibri"/>
                <a:cs typeface="Calibri"/>
              </a:rPr>
              <a:t>Security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730475" y="4152988"/>
            <a:ext cx="2292350" cy="652145"/>
          </a:xfrm>
          <a:custGeom>
            <a:avLst/>
            <a:gdLst/>
            <a:ahLst/>
            <a:cxnLst/>
            <a:rect l="l" t="t" r="r" b="b"/>
            <a:pathLst>
              <a:path w="2292350" h="652145">
                <a:moveTo>
                  <a:pt x="2183460" y="0"/>
                </a:moveTo>
                <a:lnTo>
                  <a:pt x="108635" y="0"/>
                </a:lnTo>
                <a:lnTo>
                  <a:pt x="66351" y="8537"/>
                </a:lnTo>
                <a:lnTo>
                  <a:pt x="31819" y="31819"/>
                </a:lnTo>
                <a:lnTo>
                  <a:pt x="8537" y="66351"/>
                </a:lnTo>
                <a:lnTo>
                  <a:pt x="0" y="108635"/>
                </a:lnTo>
                <a:lnTo>
                  <a:pt x="0" y="543179"/>
                </a:lnTo>
                <a:lnTo>
                  <a:pt x="8537" y="585463"/>
                </a:lnTo>
                <a:lnTo>
                  <a:pt x="31819" y="619994"/>
                </a:lnTo>
                <a:lnTo>
                  <a:pt x="66351" y="643277"/>
                </a:lnTo>
                <a:lnTo>
                  <a:pt x="108635" y="651814"/>
                </a:lnTo>
                <a:lnTo>
                  <a:pt x="2183460" y="651814"/>
                </a:lnTo>
                <a:lnTo>
                  <a:pt x="2225750" y="643277"/>
                </a:lnTo>
                <a:lnTo>
                  <a:pt x="2260280" y="619994"/>
                </a:lnTo>
                <a:lnTo>
                  <a:pt x="2283560" y="585463"/>
                </a:lnTo>
                <a:lnTo>
                  <a:pt x="2292096" y="543179"/>
                </a:lnTo>
                <a:lnTo>
                  <a:pt x="2292096" y="108635"/>
                </a:lnTo>
                <a:lnTo>
                  <a:pt x="2283560" y="66351"/>
                </a:lnTo>
                <a:lnTo>
                  <a:pt x="2260280" y="31819"/>
                </a:lnTo>
                <a:lnTo>
                  <a:pt x="2225750" y="8537"/>
                </a:lnTo>
                <a:lnTo>
                  <a:pt x="2183460" y="0"/>
                </a:lnTo>
                <a:close/>
              </a:path>
            </a:pathLst>
          </a:custGeom>
          <a:solidFill>
            <a:srgbClr val="2A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8841130" y="4322787"/>
            <a:ext cx="2070735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10" dirty="0">
                <a:solidFill>
                  <a:srgbClr val="595959"/>
                </a:solidFill>
                <a:latin typeface="Calibri"/>
                <a:cs typeface="Calibri"/>
              </a:rPr>
              <a:t>Information</a:t>
            </a:r>
            <a:r>
              <a:rPr sz="1700" b="1" spc="-4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700" b="1" spc="-15" dirty="0">
                <a:solidFill>
                  <a:srgbClr val="595959"/>
                </a:solidFill>
                <a:latin typeface="Calibri"/>
                <a:cs typeface="Calibri"/>
              </a:rPr>
              <a:t>Protection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78896" y="4909388"/>
            <a:ext cx="10043795" cy="652145"/>
          </a:xfrm>
          <a:custGeom>
            <a:avLst/>
            <a:gdLst/>
            <a:ahLst/>
            <a:cxnLst/>
            <a:rect l="l" t="t" r="r" b="b"/>
            <a:pathLst>
              <a:path w="10043795" h="652145">
                <a:moveTo>
                  <a:pt x="9717767" y="0"/>
                </a:moveTo>
                <a:lnTo>
                  <a:pt x="9717767" y="162941"/>
                </a:lnTo>
                <a:lnTo>
                  <a:pt x="325913" y="162941"/>
                </a:lnTo>
                <a:lnTo>
                  <a:pt x="325913" y="0"/>
                </a:lnTo>
                <a:lnTo>
                  <a:pt x="0" y="325894"/>
                </a:lnTo>
                <a:lnTo>
                  <a:pt x="325913" y="651802"/>
                </a:lnTo>
                <a:lnTo>
                  <a:pt x="325913" y="488861"/>
                </a:lnTo>
                <a:lnTo>
                  <a:pt x="9717767" y="488861"/>
                </a:lnTo>
                <a:lnTo>
                  <a:pt x="9717767" y="651802"/>
                </a:lnTo>
                <a:lnTo>
                  <a:pt x="10043674" y="325894"/>
                </a:lnTo>
                <a:lnTo>
                  <a:pt x="9717767" y="0"/>
                </a:lnTo>
                <a:close/>
              </a:path>
            </a:pathLst>
          </a:custGeom>
          <a:solidFill>
            <a:srgbClr val="E73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100512" y="5063621"/>
            <a:ext cx="3800475" cy="31305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50" b="1" spc="10" dirty="0">
                <a:solidFill>
                  <a:srgbClr val="FFFFFF"/>
                </a:solidFill>
                <a:latin typeface="Calibri"/>
                <a:cs typeface="Calibri"/>
              </a:rPr>
              <a:t>End-to-End</a:t>
            </a:r>
            <a:r>
              <a:rPr sz="185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spc="10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185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FFFFFF"/>
                </a:solidFill>
                <a:latin typeface="Calibri"/>
                <a:cs typeface="Calibri"/>
              </a:rPr>
              <a:t>(Inexistent</a:t>
            </a:r>
            <a:r>
              <a:rPr sz="1850" b="1" spc="-20" dirty="0">
                <a:solidFill>
                  <a:srgbClr val="FFFFFF"/>
                </a:solidFill>
                <a:latin typeface="Calibri"/>
                <a:cs typeface="Calibri"/>
              </a:rPr>
              <a:t> Today)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323443-6AE0-81F3-DB28-24288FA834AB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7145655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0" dirty="0"/>
              <a:t>What</a:t>
            </a:r>
            <a:r>
              <a:rPr dirty="0"/>
              <a:t> are</a:t>
            </a:r>
            <a:r>
              <a:rPr spc="-10" dirty="0"/>
              <a:t> </a:t>
            </a:r>
            <a:r>
              <a:rPr spc="15" dirty="0"/>
              <a:t>some</a:t>
            </a:r>
            <a:r>
              <a:rPr spc="-5" dirty="0"/>
              <a:t> </a:t>
            </a:r>
            <a:r>
              <a:rPr spc="10" dirty="0"/>
              <a:t>of</a:t>
            </a:r>
            <a:r>
              <a:rPr spc="5" dirty="0"/>
              <a:t> </a:t>
            </a:r>
            <a:r>
              <a:rPr spc="15" dirty="0"/>
              <a:t>the</a:t>
            </a:r>
            <a:r>
              <a:rPr spc="5" dirty="0"/>
              <a:t> tools</a:t>
            </a:r>
            <a:r>
              <a:rPr spc="10" dirty="0"/>
              <a:t> in</a:t>
            </a:r>
            <a:r>
              <a:rPr spc="5" dirty="0"/>
              <a:t> </a:t>
            </a:r>
            <a:r>
              <a:rPr spc="15" dirty="0"/>
              <a:t>use</a:t>
            </a:r>
            <a:r>
              <a:rPr dirty="0"/>
              <a:t> </a:t>
            </a:r>
            <a:r>
              <a:rPr spc="-5" dirty="0"/>
              <a:t>today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2930" y="442830"/>
            <a:ext cx="8505190" cy="452247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Can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 quickly</a:t>
            </a:r>
            <a:r>
              <a:rPr sz="2250" b="1" spc="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turn</a:t>
            </a:r>
            <a:r>
              <a:rPr sz="2250" b="1" spc="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into</a:t>
            </a:r>
            <a:r>
              <a:rPr sz="2250" b="1" spc="1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a 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‘zoo’</a:t>
            </a:r>
            <a:r>
              <a:rPr sz="2250" b="1" spc="-25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5" dirty="0">
                <a:solidFill>
                  <a:srgbClr val="550095"/>
                </a:solidFill>
                <a:latin typeface="Calibri"/>
                <a:cs typeface="Calibri"/>
              </a:rPr>
              <a:t>of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 technologies!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1470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5" dirty="0">
                <a:latin typeface="Calibri"/>
                <a:cs typeface="Calibri"/>
              </a:rPr>
              <a:t>Database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Security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spc="-45" dirty="0">
                <a:latin typeface="Calibri"/>
                <a:cs typeface="Calibri"/>
              </a:rPr>
              <a:t>Tools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15" dirty="0">
                <a:latin typeface="Calibri"/>
                <a:cs typeface="Calibri"/>
              </a:rPr>
              <a:t>Data </a:t>
            </a:r>
            <a:r>
              <a:rPr sz="2250" spc="-5" dirty="0">
                <a:latin typeface="Calibri"/>
                <a:cs typeface="Calibri"/>
              </a:rPr>
              <a:t>Discovery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&amp;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Classification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(for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structured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and</a:t>
            </a:r>
            <a:r>
              <a:rPr sz="2250" spc="-5" dirty="0">
                <a:latin typeface="Calibri"/>
                <a:cs typeface="Calibri"/>
              </a:rPr>
              <a:t> unstructured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data)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10" dirty="0">
                <a:latin typeface="Calibri"/>
                <a:cs typeface="Calibri"/>
              </a:rPr>
              <a:t>Database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&amp;</a:t>
            </a:r>
            <a:r>
              <a:rPr sz="2250" spc="-15" dirty="0">
                <a:latin typeface="Calibri"/>
                <a:cs typeface="Calibri"/>
              </a:rPr>
              <a:t> Data </a:t>
            </a:r>
            <a:r>
              <a:rPr sz="2250" dirty="0">
                <a:latin typeface="Calibri"/>
                <a:cs typeface="Calibri"/>
              </a:rPr>
              <a:t>Encryption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10" dirty="0">
                <a:latin typeface="Calibri"/>
                <a:cs typeface="Calibri"/>
              </a:rPr>
              <a:t>UBA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(User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Behaviour</a:t>
            </a:r>
            <a:r>
              <a:rPr sz="2250" dirty="0">
                <a:latin typeface="Calibri"/>
                <a:cs typeface="Calibri"/>
              </a:rPr>
              <a:t> Analytics)</a:t>
            </a:r>
            <a:r>
              <a:rPr sz="2250" spc="-30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for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Data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Access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15" dirty="0">
                <a:latin typeface="Calibri"/>
                <a:cs typeface="Calibri"/>
              </a:rPr>
              <a:t>Data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Masking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&amp;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30" dirty="0">
                <a:latin typeface="Calibri"/>
                <a:cs typeface="Calibri"/>
              </a:rPr>
              <a:t>Tokenization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15" dirty="0">
                <a:latin typeface="Calibri"/>
                <a:cs typeface="Calibri"/>
              </a:rPr>
              <a:t>Data</a:t>
            </a:r>
            <a:r>
              <a:rPr sz="2250" spc="-4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Virtualization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5" dirty="0">
                <a:latin typeface="Calibri"/>
                <a:cs typeface="Calibri"/>
              </a:rPr>
              <a:t>IGA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(Identity Governance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&amp;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Administration)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55" dirty="0">
                <a:latin typeface="Calibri"/>
                <a:cs typeface="Calibri"/>
              </a:rPr>
              <a:t>PAM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(Privileged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Access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Management)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dirty="0">
                <a:latin typeface="Calibri"/>
                <a:cs typeface="Calibri"/>
              </a:rPr>
              <a:t>Dynamic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Authorization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Management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spc="-5" dirty="0">
                <a:latin typeface="Calibri"/>
                <a:cs typeface="Calibri"/>
              </a:rPr>
              <a:t>DLP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(Data</a:t>
            </a:r>
            <a:r>
              <a:rPr sz="2250" spc="-3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Leakage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Prevention)</a:t>
            </a:r>
            <a:endParaRPr sz="2250">
              <a:latin typeface="Calibri"/>
              <a:cs typeface="Calibri"/>
            </a:endParaRPr>
          </a:p>
          <a:p>
            <a:pPr marL="420370" indent="-32258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21005" algn="l"/>
              </a:tabLst>
            </a:pPr>
            <a:r>
              <a:rPr sz="2250" dirty="0">
                <a:latin typeface="Calibri"/>
                <a:cs typeface="Calibri"/>
              </a:rPr>
              <a:t>API</a:t>
            </a:r>
            <a:r>
              <a:rPr sz="2250" spc="-5" dirty="0">
                <a:latin typeface="Calibri"/>
                <a:cs typeface="Calibri"/>
              </a:rPr>
              <a:t> (Application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Programming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Interface)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Security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149" y="5999506"/>
            <a:ext cx="23495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20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D2D835-5264-4B1F-8510-5EB74C7112D3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5" dirty="0"/>
              <a:t>Recommendations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2930" y="488608"/>
            <a:ext cx="10320020" cy="578421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Plan</a:t>
            </a:r>
            <a:r>
              <a:rPr sz="2250" b="1" spc="-1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to</a:t>
            </a: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 succeed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 with</a:t>
            </a:r>
            <a:r>
              <a:rPr sz="2250" b="1" spc="-1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spc="-5" dirty="0">
                <a:solidFill>
                  <a:srgbClr val="550095"/>
                </a:solidFill>
                <a:latin typeface="Calibri"/>
                <a:cs typeface="Calibri"/>
              </a:rPr>
              <a:t>Big </a:t>
            </a:r>
            <a:r>
              <a:rPr sz="2250" b="1" spc="-15" dirty="0">
                <a:solidFill>
                  <a:srgbClr val="550095"/>
                </a:solidFill>
                <a:latin typeface="Calibri"/>
                <a:cs typeface="Calibri"/>
              </a:rPr>
              <a:t>Data</a:t>
            </a:r>
            <a:r>
              <a:rPr sz="2250" b="1" spc="1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&amp;</a:t>
            </a:r>
            <a:r>
              <a:rPr sz="2250" b="1" spc="-20" dirty="0">
                <a:solidFill>
                  <a:srgbClr val="550095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550095"/>
                </a:solidFill>
                <a:latin typeface="Calibri"/>
                <a:cs typeface="Calibri"/>
              </a:rPr>
              <a:t>BI Security</a:t>
            </a:r>
            <a:endParaRPr sz="2250" dirty="0">
              <a:latin typeface="Calibri"/>
              <a:cs typeface="Calibri"/>
            </a:endParaRPr>
          </a:p>
          <a:p>
            <a:pPr marL="528320" indent="-430530">
              <a:lnSpc>
                <a:spcPct val="100000"/>
              </a:lnSpc>
              <a:spcBef>
                <a:spcPts val="1425"/>
              </a:spcBef>
              <a:buFont typeface="Wingdings"/>
              <a:buChar char=""/>
              <a:tabLst>
                <a:tab pos="528955" algn="l"/>
              </a:tabLst>
            </a:pPr>
            <a:r>
              <a:rPr sz="3000" spc="-5" dirty="0">
                <a:latin typeface="Calibri"/>
                <a:cs typeface="Calibri"/>
              </a:rPr>
              <a:t>Implement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Data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Discovery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Classification</a:t>
            </a:r>
            <a:endParaRPr sz="3000" dirty="0">
              <a:latin typeface="Calibri"/>
              <a:cs typeface="Calibri"/>
            </a:endParaRPr>
          </a:p>
          <a:p>
            <a:pPr marL="1101090" lvl="1" indent="-430530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1101090" algn="l"/>
                <a:tab pos="1101725" algn="l"/>
              </a:tabLst>
            </a:pPr>
            <a:r>
              <a:rPr sz="2250" spc="-5" dirty="0">
                <a:latin typeface="Calibri"/>
                <a:cs typeface="Calibri"/>
              </a:rPr>
              <a:t>Establish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</a:t>
            </a:r>
            <a:r>
              <a:rPr sz="2250" spc="-5" dirty="0">
                <a:latin typeface="Calibri"/>
                <a:cs typeface="Calibri"/>
              </a:rPr>
              <a:t> enterprise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data</a:t>
            </a:r>
            <a:r>
              <a:rPr sz="2250" spc="-10" dirty="0">
                <a:latin typeface="Calibri"/>
                <a:cs typeface="Calibri"/>
              </a:rPr>
              <a:t> catalogue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and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keep </a:t>
            </a:r>
            <a:r>
              <a:rPr sz="2250" dirty="0">
                <a:latin typeface="Calibri"/>
                <a:cs typeface="Calibri"/>
              </a:rPr>
              <a:t>it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updated</a:t>
            </a:r>
            <a:endParaRPr sz="2250" dirty="0">
              <a:latin typeface="Calibri"/>
              <a:cs typeface="Calibri"/>
            </a:endParaRPr>
          </a:p>
          <a:p>
            <a:pPr marL="1101090" lvl="1" indent="-43053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101090" algn="l"/>
                <a:tab pos="1101725" algn="l"/>
              </a:tabLst>
            </a:pPr>
            <a:r>
              <a:rPr sz="2250" spc="-5" dirty="0">
                <a:latin typeface="Calibri"/>
                <a:cs typeface="Calibri"/>
              </a:rPr>
              <a:t>Identify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and classify</a:t>
            </a:r>
            <a:r>
              <a:rPr sz="2250" spc="-10" dirty="0">
                <a:latin typeface="Calibri"/>
                <a:cs typeface="Calibri"/>
              </a:rPr>
              <a:t> data: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Harvest</a:t>
            </a:r>
            <a:r>
              <a:rPr sz="2250" dirty="0">
                <a:latin typeface="Calibri"/>
                <a:cs typeface="Calibri"/>
              </a:rPr>
              <a:t> and </a:t>
            </a:r>
            <a:r>
              <a:rPr sz="2250" spc="-5" dirty="0">
                <a:latin typeface="Calibri"/>
                <a:cs typeface="Calibri"/>
              </a:rPr>
              <a:t>maintain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metadata</a:t>
            </a:r>
            <a:endParaRPr sz="225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2150" dirty="0">
              <a:latin typeface="Calibri"/>
              <a:cs typeface="Calibri"/>
            </a:endParaRPr>
          </a:p>
          <a:p>
            <a:pPr marL="528320" indent="-430530">
              <a:lnSpc>
                <a:spcPct val="100000"/>
              </a:lnSpc>
              <a:buFont typeface="Wingdings"/>
              <a:buChar char=""/>
              <a:tabLst>
                <a:tab pos="528955" algn="l"/>
              </a:tabLst>
            </a:pPr>
            <a:r>
              <a:rPr sz="3000" spc="-25" dirty="0">
                <a:latin typeface="Calibri"/>
                <a:cs typeface="Calibri"/>
              </a:rPr>
              <a:t>Make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Data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Sanitization</a:t>
            </a:r>
            <a:r>
              <a:rPr sz="3000" spc="3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&amp;</a:t>
            </a:r>
            <a:r>
              <a:rPr sz="3000" dirty="0">
                <a:latin typeface="Calibri"/>
                <a:cs typeface="Calibri"/>
              </a:rPr>
              <a:t> Encryption</a:t>
            </a:r>
            <a:r>
              <a:rPr sz="3000" spc="30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a</a:t>
            </a:r>
            <a:r>
              <a:rPr sz="3000" spc="-5" dirty="0">
                <a:latin typeface="Calibri"/>
                <a:cs typeface="Calibri"/>
              </a:rPr>
              <a:t> Continuous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Process</a:t>
            </a:r>
            <a:endParaRPr sz="3000" dirty="0">
              <a:latin typeface="Calibri"/>
              <a:cs typeface="Calibri"/>
            </a:endParaRPr>
          </a:p>
          <a:p>
            <a:pPr marL="1101090" marR="521970" lvl="1" indent="-429895">
              <a:lnSpc>
                <a:spcPct val="100000"/>
              </a:lnSpc>
              <a:spcBef>
                <a:spcPts val="50"/>
              </a:spcBef>
              <a:buFont typeface="Arial MT"/>
              <a:buChar char="•"/>
              <a:tabLst>
                <a:tab pos="1101090" algn="l"/>
                <a:tab pos="1101725" algn="l"/>
              </a:tabLst>
            </a:pPr>
            <a:r>
              <a:rPr sz="2250" spc="-5" dirty="0">
                <a:latin typeface="Calibri"/>
                <a:cs typeface="Calibri"/>
              </a:rPr>
              <a:t>Enterprise </a:t>
            </a:r>
            <a:r>
              <a:rPr sz="2250" spc="-10" dirty="0">
                <a:latin typeface="Calibri"/>
                <a:cs typeface="Calibri"/>
              </a:rPr>
              <a:t>Information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Protection: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Classify and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encrypt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documents </a:t>
            </a:r>
            <a:r>
              <a:rPr sz="2250" spc="-10" dirty="0">
                <a:latin typeface="Calibri"/>
                <a:cs typeface="Calibri"/>
              </a:rPr>
              <a:t>you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create</a:t>
            </a:r>
            <a:endParaRPr sz="2250" dirty="0">
              <a:latin typeface="Calibri"/>
              <a:cs typeface="Calibri"/>
            </a:endParaRPr>
          </a:p>
          <a:p>
            <a:pPr marL="1101090" marR="48260" lvl="1" indent="-429895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1101090" algn="l"/>
                <a:tab pos="1101725" algn="l"/>
              </a:tabLst>
            </a:pPr>
            <a:r>
              <a:rPr sz="2250" spc="-5" dirty="0">
                <a:latin typeface="Calibri"/>
                <a:cs typeface="Calibri"/>
              </a:rPr>
              <a:t>Network </a:t>
            </a:r>
            <a:r>
              <a:rPr sz="2250" dirty="0">
                <a:latin typeface="Calibri"/>
                <a:cs typeface="Calibri"/>
              </a:rPr>
              <a:t>Security: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Protect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data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35" dirty="0">
                <a:latin typeface="Calibri"/>
                <a:cs typeface="Calibri"/>
              </a:rPr>
              <a:t>transfer,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Define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micro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segments</a:t>
            </a:r>
            <a:r>
              <a:rPr sz="2250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of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the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sensitive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areas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in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your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network</a:t>
            </a:r>
            <a:endParaRPr sz="2250" dirty="0">
              <a:latin typeface="Calibri"/>
              <a:cs typeface="Calibri"/>
            </a:endParaRPr>
          </a:p>
          <a:p>
            <a:pPr marL="1101090" lvl="1" indent="-430530">
              <a:lnSpc>
                <a:spcPct val="100000"/>
              </a:lnSpc>
              <a:spcBef>
                <a:spcPts val="15"/>
              </a:spcBef>
              <a:buFont typeface="Arial MT"/>
              <a:buChar char="•"/>
              <a:tabLst>
                <a:tab pos="1101090" algn="l"/>
                <a:tab pos="1101725" algn="l"/>
              </a:tabLst>
            </a:pPr>
            <a:r>
              <a:rPr sz="2250" spc="-10" dirty="0">
                <a:latin typeface="Calibri"/>
                <a:cs typeface="Calibri"/>
              </a:rPr>
              <a:t>Infrastructure</a:t>
            </a:r>
            <a:r>
              <a:rPr sz="2250" dirty="0">
                <a:latin typeface="Calibri"/>
                <a:cs typeface="Calibri"/>
              </a:rPr>
              <a:t> &amp; Server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Security: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Server</a:t>
            </a:r>
            <a:r>
              <a:rPr sz="2250" spc="-5" dirty="0">
                <a:latin typeface="Calibri"/>
                <a:cs typeface="Calibri"/>
              </a:rPr>
              <a:t> Hardening</a:t>
            </a:r>
            <a:endParaRPr sz="2250" dirty="0">
              <a:latin typeface="Calibri"/>
              <a:cs typeface="Calibri"/>
            </a:endParaRPr>
          </a:p>
          <a:p>
            <a:pPr marL="1101090" lvl="1" indent="-43053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101090" algn="l"/>
                <a:tab pos="1101725" algn="l"/>
              </a:tabLst>
            </a:pPr>
            <a:r>
              <a:rPr sz="2250" dirty="0">
                <a:latin typeface="Calibri"/>
                <a:cs typeface="Calibri"/>
              </a:rPr>
              <a:t>Encryption:</a:t>
            </a:r>
            <a:r>
              <a:rPr sz="2250" spc="-2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Encrypt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data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in </a:t>
            </a:r>
            <a:r>
              <a:rPr sz="2250" spc="-10" dirty="0">
                <a:latin typeface="Calibri"/>
                <a:cs typeface="Calibri"/>
              </a:rPr>
              <a:t>transit</a:t>
            </a:r>
            <a:r>
              <a:rPr sz="2250" spc="-2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and </a:t>
            </a:r>
            <a:r>
              <a:rPr sz="2250" spc="-15" dirty="0">
                <a:latin typeface="Calibri"/>
                <a:cs typeface="Calibri"/>
              </a:rPr>
              <a:t>at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rest,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Use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KMS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spc="-15" dirty="0">
                <a:latin typeface="Calibri"/>
                <a:cs typeface="Calibri"/>
              </a:rPr>
              <a:t>(preferably</a:t>
            </a:r>
            <a:r>
              <a:rPr sz="2250" spc="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HSM)</a:t>
            </a:r>
          </a:p>
          <a:p>
            <a:pPr marL="1101090" marR="5080" lvl="1" indent="-429895">
              <a:lnSpc>
                <a:spcPct val="100000"/>
              </a:lnSpc>
              <a:spcBef>
                <a:spcPts val="10"/>
              </a:spcBef>
              <a:buFont typeface="Arial MT"/>
              <a:buChar char="•"/>
              <a:tabLst>
                <a:tab pos="1101090" algn="l"/>
                <a:tab pos="1101725" algn="l"/>
              </a:tabLst>
            </a:pPr>
            <a:r>
              <a:rPr sz="2250" spc="-10" dirty="0">
                <a:latin typeface="Calibri"/>
                <a:cs typeface="Calibri"/>
              </a:rPr>
              <a:t>Database </a:t>
            </a:r>
            <a:r>
              <a:rPr sz="2250" spc="-5" dirty="0">
                <a:latin typeface="Calibri"/>
                <a:cs typeface="Calibri"/>
              </a:rPr>
              <a:t>Design: </a:t>
            </a:r>
            <a:r>
              <a:rPr sz="2250" dirty="0">
                <a:latin typeface="Calibri"/>
                <a:cs typeface="Calibri"/>
              </a:rPr>
              <a:t>Design </a:t>
            </a:r>
            <a:r>
              <a:rPr sz="2250" spc="-5" dirty="0">
                <a:latin typeface="Calibri"/>
                <a:cs typeface="Calibri"/>
              </a:rPr>
              <a:t>databases </a:t>
            </a:r>
            <a:r>
              <a:rPr sz="2250" dirty="0">
                <a:latin typeface="Calibri"/>
                <a:cs typeface="Calibri"/>
              </a:rPr>
              <a:t>with </a:t>
            </a:r>
            <a:r>
              <a:rPr sz="2250" spc="-5" dirty="0">
                <a:latin typeface="Calibri"/>
                <a:cs typeface="Calibri"/>
              </a:rPr>
              <a:t>confidentiality </a:t>
            </a:r>
            <a:r>
              <a:rPr sz="2250" dirty="0">
                <a:latin typeface="Calibri"/>
                <a:cs typeface="Calibri"/>
              </a:rPr>
              <a:t>in mind </a:t>
            </a:r>
            <a:r>
              <a:rPr sz="2250" spc="-10" dirty="0">
                <a:latin typeface="Calibri"/>
                <a:cs typeface="Calibri"/>
              </a:rPr>
              <a:t>(Separate </a:t>
            </a:r>
            <a:r>
              <a:rPr sz="2250" dirty="0">
                <a:latin typeface="Calibri"/>
                <a:cs typeface="Calibri"/>
              </a:rPr>
              <a:t>fields </a:t>
            </a:r>
            <a:r>
              <a:rPr sz="2250" spc="-495" dirty="0">
                <a:latin typeface="Calibri"/>
                <a:cs typeface="Calibri"/>
              </a:rPr>
              <a:t> </a:t>
            </a:r>
            <a:r>
              <a:rPr sz="2250" spc="-20" dirty="0">
                <a:latin typeface="Calibri"/>
                <a:cs typeface="Calibri"/>
              </a:rPr>
              <a:t>for</a:t>
            </a:r>
            <a:r>
              <a:rPr sz="2250" spc="-5" dirty="0">
                <a:latin typeface="Calibri"/>
                <a:cs typeface="Calibri"/>
              </a:rPr>
              <a:t> </a:t>
            </a:r>
            <a:r>
              <a:rPr sz="2250" spc="-10" dirty="0">
                <a:latin typeface="Calibri"/>
                <a:cs typeface="Calibri"/>
              </a:rPr>
              <a:t>easy</a:t>
            </a:r>
            <a:r>
              <a:rPr sz="2250" spc="5" dirty="0">
                <a:latin typeface="Calibri"/>
                <a:cs typeface="Calibri"/>
              </a:rPr>
              <a:t> </a:t>
            </a:r>
            <a:r>
              <a:rPr sz="2250" spc="-5" dirty="0">
                <a:latin typeface="Calibri"/>
                <a:cs typeface="Calibri"/>
              </a:rPr>
              <a:t>filtering</a:t>
            </a:r>
            <a:r>
              <a:rPr sz="2250" spc="-15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and</a:t>
            </a:r>
            <a:r>
              <a:rPr sz="2250" spc="-1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encryption)</a:t>
            </a:r>
          </a:p>
          <a:p>
            <a:pPr marR="69215" algn="ctr">
              <a:lnSpc>
                <a:spcPct val="100000"/>
              </a:lnSpc>
              <a:spcBef>
                <a:spcPts val="1200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29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5B8815-5D6D-D846-3542-A15EB45E66C5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5121275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5" dirty="0"/>
              <a:t>Recommendations</a:t>
            </a:r>
          </a:p>
          <a:p>
            <a:pPr marL="12700">
              <a:lnSpc>
                <a:spcPts val="2605"/>
              </a:lnSpc>
            </a:pPr>
            <a:r>
              <a:rPr sz="2250" dirty="0"/>
              <a:t>Plan</a:t>
            </a:r>
            <a:r>
              <a:rPr sz="2250" spc="-10" dirty="0"/>
              <a:t> </a:t>
            </a:r>
            <a:r>
              <a:rPr sz="2250" spc="-15" dirty="0"/>
              <a:t>to</a:t>
            </a:r>
            <a:r>
              <a:rPr sz="2250" dirty="0"/>
              <a:t> succeed</a:t>
            </a:r>
            <a:r>
              <a:rPr sz="2250" spc="-10" dirty="0"/>
              <a:t> </a:t>
            </a:r>
            <a:r>
              <a:rPr sz="2250" spc="-5" dirty="0"/>
              <a:t>with Big </a:t>
            </a:r>
            <a:r>
              <a:rPr sz="2250" spc="-15" dirty="0"/>
              <a:t>Data</a:t>
            </a:r>
            <a:r>
              <a:rPr sz="2250" spc="5" dirty="0"/>
              <a:t> </a:t>
            </a:r>
            <a:r>
              <a:rPr sz="2250" dirty="0"/>
              <a:t>&amp;</a:t>
            </a:r>
            <a:r>
              <a:rPr sz="2250" spc="-15" dirty="0"/>
              <a:t> </a:t>
            </a:r>
            <a:r>
              <a:rPr sz="2250" dirty="0"/>
              <a:t>BI Security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9887731" y="628412"/>
            <a:ext cx="87249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i="1" dirty="0">
                <a:solidFill>
                  <a:srgbClr val="550095"/>
                </a:solidFill>
                <a:latin typeface="Calibri"/>
                <a:cs typeface="Calibri"/>
              </a:rPr>
              <a:t>C</a:t>
            </a:r>
            <a:r>
              <a:rPr sz="2250" b="1" i="1" spc="-10" dirty="0">
                <a:solidFill>
                  <a:srgbClr val="550095"/>
                </a:solidFill>
                <a:latin typeface="Calibri"/>
                <a:cs typeface="Calibri"/>
              </a:rPr>
              <a:t>o</a:t>
            </a:r>
            <a:r>
              <a:rPr sz="2250" b="1" i="1" spc="-30" dirty="0">
                <a:solidFill>
                  <a:srgbClr val="550095"/>
                </a:solidFill>
                <a:latin typeface="Calibri"/>
                <a:cs typeface="Calibri"/>
              </a:rPr>
              <a:t>nt</a:t>
            </a:r>
            <a:r>
              <a:rPr sz="2250" b="1" i="1" dirty="0">
                <a:solidFill>
                  <a:srgbClr val="550095"/>
                </a:solidFill>
                <a:latin typeface="Calibri"/>
                <a:cs typeface="Calibri"/>
              </a:rPr>
              <a:t>d</a:t>
            </a:r>
            <a:r>
              <a:rPr sz="2250" b="1" i="1" spc="-5" dirty="0">
                <a:solidFill>
                  <a:srgbClr val="550095"/>
                </a:solidFill>
                <a:latin typeface="Calibri"/>
                <a:cs typeface="Calibri"/>
              </a:rPr>
              <a:t>.</a:t>
            </a:r>
            <a:r>
              <a:rPr sz="2250" b="1" i="1" dirty="0">
                <a:solidFill>
                  <a:srgbClr val="550095"/>
                </a:solidFill>
                <a:latin typeface="Calibri"/>
                <a:cs typeface="Calibri"/>
              </a:rPr>
              <a:t>.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6262" y="1421046"/>
            <a:ext cx="9676130" cy="38411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34645" indent="-322580">
              <a:lnSpc>
                <a:spcPct val="100000"/>
              </a:lnSpc>
              <a:spcBef>
                <a:spcPts val="110"/>
              </a:spcBef>
              <a:buFont typeface="Wingdings"/>
              <a:buChar char=""/>
              <a:tabLst>
                <a:tab pos="335280" algn="l"/>
              </a:tabLst>
            </a:pPr>
            <a:r>
              <a:rPr sz="3000" spc="-5" dirty="0">
                <a:latin typeface="Calibri"/>
                <a:cs typeface="Calibri"/>
              </a:rPr>
              <a:t>Implement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Access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Control</a:t>
            </a:r>
            <a:r>
              <a:rPr sz="3000" dirty="0">
                <a:latin typeface="Calibri"/>
                <a:cs typeface="Calibri"/>
              </a:rPr>
              <a:t> and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Dynamic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Authorization</a:t>
            </a:r>
            <a:endParaRPr sz="3000">
              <a:latin typeface="Calibri"/>
              <a:cs typeface="Calibri"/>
            </a:endParaRPr>
          </a:p>
          <a:p>
            <a:pPr marL="1015365" marR="306705" lvl="1" indent="-429895">
              <a:lnSpc>
                <a:spcPct val="100000"/>
              </a:lnSpc>
              <a:spcBef>
                <a:spcPts val="30"/>
              </a:spcBef>
              <a:buFont typeface="Arial MT"/>
              <a:buChar char="•"/>
              <a:tabLst>
                <a:tab pos="1015365" algn="l"/>
                <a:tab pos="1016000" algn="l"/>
              </a:tabLst>
            </a:pPr>
            <a:r>
              <a:rPr sz="2450" spc="-15" dirty="0">
                <a:latin typeface="Calibri"/>
                <a:cs typeface="Calibri"/>
              </a:rPr>
              <a:t>Understand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data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flows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and</a:t>
            </a:r>
            <a:r>
              <a:rPr sz="2450" spc="-10" dirty="0">
                <a:latin typeface="Calibri"/>
                <a:cs typeface="Calibri"/>
              </a:rPr>
              <a:t> authorization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requirements</a:t>
            </a:r>
            <a:r>
              <a:rPr sz="2450" spc="-4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of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your</a:t>
            </a:r>
            <a:r>
              <a:rPr sz="2450" spc="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Big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Data</a:t>
            </a:r>
            <a:r>
              <a:rPr sz="2450" spc="-5" dirty="0">
                <a:latin typeface="Calibri"/>
                <a:cs typeface="Calibri"/>
              </a:rPr>
              <a:t> &amp;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BI</a:t>
            </a:r>
            <a:r>
              <a:rPr sz="2450" spc="-15" dirty="0">
                <a:latin typeface="Calibri"/>
                <a:cs typeface="Calibri"/>
              </a:rPr>
              <a:t> environments</a:t>
            </a:r>
            <a:endParaRPr sz="2450">
              <a:latin typeface="Calibri"/>
              <a:cs typeface="Calibri"/>
            </a:endParaRPr>
          </a:p>
          <a:p>
            <a:pPr marL="1015365" marR="19050" lvl="1" indent="-429895">
              <a:lnSpc>
                <a:spcPts val="2930"/>
              </a:lnSpc>
              <a:spcBef>
                <a:spcPts val="90"/>
              </a:spcBef>
              <a:buFont typeface="Arial MT"/>
              <a:buChar char="•"/>
              <a:tabLst>
                <a:tab pos="1015365" algn="l"/>
                <a:tab pos="1016000" algn="l"/>
              </a:tabLst>
            </a:pPr>
            <a:r>
              <a:rPr sz="2450" spc="-10" dirty="0">
                <a:latin typeface="Calibri"/>
                <a:cs typeface="Calibri"/>
              </a:rPr>
              <a:t>Implement </a:t>
            </a:r>
            <a:r>
              <a:rPr sz="2450" spc="-5" dirty="0">
                <a:latin typeface="Calibri"/>
                <a:cs typeface="Calibri"/>
              </a:rPr>
              <a:t>fine </a:t>
            </a:r>
            <a:r>
              <a:rPr sz="2450" spc="-10" dirty="0">
                <a:latin typeface="Calibri"/>
                <a:cs typeface="Calibri"/>
              </a:rPr>
              <a:t>grained </a:t>
            </a:r>
            <a:r>
              <a:rPr sz="2450" spc="-5" dirty="0">
                <a:latin typeface="Calibri"/>
                <a:cs typeface="Calibri"/>
              </a:rPr>
              <a:t>access </a:t>
            </a:r>
            <a:r>
              <a:rPr sz="2450" spc="-15" dirty="0">
                <a:latin typeface="Calibri"/>
                <a:cs typeface="Calibri"/>
              </a:rPr>
              <a:t>controls: </a:t>
            </a:r>
            <a:r>
              <a:rPr sz="2450" spc="-10" dirty="0">
                <a:latin typeface="Calibri"/>
                <a:cs typeface="Calibri"/>
              </a:rPr>
              <a:t>Define authorizations </a:t>
            </a:r>
            <a:r>
              <a:rPr sz="2450" spc="-15" dirty="0">
                <a:latin typeface="Calibri"/>
                <a:cs typeface="Calibri"/>
              </a:rPr>
              <a:t>at </a:t>
            </a:r>
            <a:r>
              <a:rPr sz="2450" spc="-5" dirty="0">
                <a:latin typeface="Calibri"/>
                <a:cs typeface="Calibri"/>
              </a:rPr>
              <a:t>file,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service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and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data</a:t>
            </a:r>
            <a:r>
              <a:rPr sz="245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levels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to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implement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an </a:t>
            </a:r>
            <a:r>
              <a:rPr sz="2450" spc="-15" dirty="0">
                <a:latin typeface="Calibri"/>
                <a:cs typeface="Calibri"/>
              </a:rPr>
              <a:t>ABAC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Model</a:t>
            </a:r>
            <a:endParaRPr sz="2450">
              <a:latin typeface="Calibri"/>
              <a:cs typeface="Calibri"/>
            </a:endParaRPr>
          </a:p>
          <a:p>
            <a:pPr marL="1015365" lvl="1" indent="-430530">
              <a:lnSpc>
                <a:spcPts val="2835"/>
              </a:lnSpc>
              <a:buFont typeface="Arial MT"/>
              <a:buChar char="•"/>
              <a:tabLst>
                <a:tab pos="1015365" algn="l"/>
                <a:tab pos="1016000" algn="l"/>
              </a:tabLst>
            </a:pPr>
            <a:r>
              <a:rPr sz="2450" spc="-10" dirty="0">
                <a:latin typeface="Calibri"/>
                <a:cs typeface="Calibri"/>
              </a:rPr>
              <a:t>Implement</a:t>
            </a:r>
            <a:r>
              <a:rPr sz="2450" spc="-3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policy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based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dynamic</a:t>
            </a:r>
            <a:r>
              <a:rPr sz="2450" spc="-5" dirty="0">
                <a:latin typeface="Calibri"/>
                <a:cs typeface="Calibri"/>
              </a:rPr>
              <a:t> masking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and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row</a:t>
            </a:r>
            <a:r>
              <a:rPr sz="2450" spc="-5" dirty="0">
                <a:latin typeface="Calibri"/>
                <a:cs typeface="Calibri"/>
              </a:rPr>
              <a:t> filtering</a:t>
            </a:r>
            <a:endParaRPr sz="2450">
              <a:latin typeface="Calibri"/>
              <a:cs typeface="Calibri"/>
            </a:endParaRPr>
          </a:p>
          <a:p>
            <a:pPr marL="1015365" marR="5080" lvl="1" indent="-429895">
              <a:lnSpc>
                <a:spcPts val="2930"/>
              </a:lnSpc>
              <a:spcBef>
                <a:spcPts val="105"/>
              </a:spcBef>
              <a:buFont typeface="Arial MT"/>
              <a:buChar char="•"/>
              <a:tabLst>
                <a:tab pos="1015365" algn="l"/>
                <a:tab pos="1016000" algn="l"/>
              </a:tabLst>
            </a:pPr>
            <a:r>
              <a:rPr sz="2450" spc="-5" dirty="0">
                <a:latin typeface="Calibri"/>
                <a:cs typeface="Calibri"/>
              </a:rPr>
              <a:t>Use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-65" dirty="0">
                <a:latin typeface="Calibri"/>
                <a:cs typeface="Calibri"/>
              </a:rPr>
              <a:t>PAM</a:t>
            </a:r>
            <a:r>
              <a:rPr sz="2450" spc="-15" dirty="0">
                <a:latin typeface="Calibri"/>
                <a:cs typeface="Calibri"/>
              </a:rPr>
              <a:t> controls</a:t>
            </a:r>
            <a:r>
              <a:rPr sz="2450" spc="-5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to</a:t>
            </a:r>
            <a:r>
              <a:rPr sz="2450" spc="15" dirty="0">
                <a:latin typeface="Calibri"/>
                <a:cs typeface="Calibri"/>
              </a:rPr>
              <a:t> </a:t>
            </a:r>
            <a:r>
              <a:rPr sz="2450" spc="-20" dirty="0">
                <a:latin typeface="Calibri"/>
                <a:cs typeface="Calibri"/>
              </a:rPr>
              <a:t>prevent</a:t>
            </a:r>
            <a:r>
              <a:rPr sz="2450" spc="-3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rouge</a:t>
            </a:r>
            <a:r>
              <a:rPr sz="2450" spc="-1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administrative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access</a:t>
            </a:r>
            <a:r>
              <a:rPr sz="2450" spc="-20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to</a:t>
            </a:r>
            <a:r>
              <a:rPr sz="2450" spc="5" dirty="0">
                <a:latin typeface="Calibri"/>
                <a:cs typeface="Calibri"/>
              </a:rPr>
              <a:t> </a:t>
            </a:r>
            <a:r>
              <a:rPr sz="2450" spc="-5" dirty="0">
                <a:latin typeface="Calibri"/>
                <a:cs typeface="Calibri"/>
              </a:rPr>
              <a:t>sensitive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spc="-25" dirty="0">
                <a:latin typeface="Calibri"/>
                <a:cs typeface="Calibri"/>
              </a:rPr>
              <a:t>data</a:t>
            </a:r>
            <a:endParaRPr sz="2450">
              <a:latin typeface="Calibri"/>
              <a:cs typeface="Calibri"/>
            </a:endParaRPr>
          </a:p>
          <a:p>
            <a:pPr marL="1015365" marR="358775" lvl="1" indent="-429895">
              <a:lnSpc>
                <a:spcPts val="2930"/>
              </a:lnSpc>
              <a:spcBef>
                <a:spcPts val="5"/>
              </a:spcBef>
              <a:buFont typeface="Arial MT"/>
              <a:buChar char="•"/>
              <a:tabLst>
                <a:tab pos="1015365" algn="l"/>
                <a:tab pos="1016000" algn="l"/>
              </a:tabLst>
            </a:pPr>
            <a:r>
              <a:rPr sz="2450" spc="-5" dirty="0">
                <a:latin typeface="Calibri"/>
                <a:cs typeface="Calibri"/>
              </a:rPr>
              <a:t>Use </a:t>
            </a:r>
            <a:r>
              <a:rPr sz="2450" spc="-10" dirty="0">
                <a:latin typeface="Calibri"/>
                <a:cs typeface="Calibri"/>
              </a:rPr>
              <a:t>Application </a:t>
            </a:r>
            <a:r>
              <a:rPr sz="2450" spc="-15" dirty="0">
                <a:latin typeface="Calibri"/>
                <a:cs typeface="Calibri"/>
              </a:rPr>
              <a:t>to </a:t>
            </a:r>
            <a:r>
              <a:rPr sz="2450" spc="-10" dirty="0">
                <a:latin typeface="Calibri"/>
                <a:cs typeface="Calibri"/>
              </a:rPr>
              <a:t>Application </a:t>
            </a:r>
            <a:r>
              <a:rPr sz="2450" spc="-20" dirty="0">
                <a:latin typeface="Calibri"/>
                <a:cs typeface="Calibri"/>
              </a:rPr>
              <a:t>Password </a:t>
            </a:r>
            <a:r>
              <a:rPr sz="2450" spc="-10" dirty="0">
                <a:latin typeface="Calibri"/>
                <a:cs typeface="Calibri"/>
              </a:rPr>
              <a:t>Management </a:t>
            </a:r>
            <a:r>
              <a:rPr sz="2450" spc="-5" dirty="0">
                <a:latin typeface="Calibri"/>
                <a:cs typeface="Calibri"/>
              </a:rPr>
              <a:t>(AAPM) </a:t>
            </a:r>
            <a:r>
              <a:rPr sz="2450" spc="-25" dirty="0">
                <a:latin typeface="Calibri"/>
                <a:cs typeface="Calibri"/>
              </a:rPr>
              <a:t>for </a:t>
            </a:r>
            <a:r>
              <a:rPr sz="2450" spc="-540" dirty="0">
                <a:latin typeface="Calibri"/>
                <a:cs typeface="Calibri"/>
              </a:rPr>
              <a:t> </a:t>
            </a:r>
            <a:r>
              <a:rPr sz="2450" dirty="0">
                <a:latin typeface="Calibri"/>
                <a:cs typeface="Calibri"/>
              </a:rPr>
              <a:t>A2DB</a:t>
            </a:r>
            <a:r>
              <a:rPr sz="2450" spc="-40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(Application</a:t>
            </a:r>
            <a:r>
              <a:rPr sz="2450" spc="-25" dirty="0">
                <a:latin typeface="Calibri"/>
                <a:cs typeface="Calibri"/>
              </a:rPr>
              <a:t> </a:t>
            </a:r>
            <a:r>
              <a:rPr sz="2450" spc="-15" dirty="0">
                <a:latin typeface="Calibri"/>
                <a:cs typeface="Calibri"/>
              </a:rPr>
              <a:t>to</a:t>
            </a:r>
            <a:r>
              <a:rPr sz="2450" spc="-5" dirty="0">
                <a:latin typeface="Calibri"/>
                <a:cs typeface="Calibri"/>
              </a:rPr>
              <a:t> DB)</a:t>
            </a:r>
            <a:r>
              <a:rPr sz="2450" spc="-15" dirty="0">
                <a:latin typeface="Calibri"/>
                <a:cs typeface="Calibri"/>
              </a:rPr>
              <a:t> </a:t>
            </a:r>
            <a:r>
              <a:rPr sz="2450" spc="-10" dirty="0">
                <a:latin typeface="Calibri"/>
                <a:cs typeface="Calibri"/>
              </a:rPr>
              <a:t>authentication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47155" y="5999511"/>
            <a:ext cx="23495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3CE53E-D3B9-80C3-50F1-C2CE5FF832B0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5121275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5" dirty="0"/>
              <a:t>Recommendations</a:t>
            </a:r>
          </a:p>
          <a:p>
            <a:pPr marL="12700">
              <a:lnSpc>
                <a:spcPts val="2605"/>
              </a:lnSpc>
            </a:pPr>
            <a:r>
              <a:rPr sz="2250" dirty="0"/>
              <a:t>Plan</a:t>
            </a:r>
            <a:r>
              <a:rPr sz="2250" spc="-10" dirty="0"/>
              <a:t> </a:t>
            </a:r>
            <a:r>
              <a:rPr sz="2250" spc="-15" dirty="0"/>
              <a:t>to</a:t>
            </a:r>
            <a:r>
              <a:rPr sz="2250" dirty="0"/>
              <a:t> succeed</a:t>
            </a:r>
            <a:r>
              <a:rPr sz="2250" spc="-10" dirty="0"/>
              <a:t> </a:t>
            </a:r>
            <a:r>
              <a:rPr sz="2250" spc="-5" dirty="0"/>
              <a:t>with Big </a:t>
            </a:r>
            <a:r>
              <a:rPr sz="2250" spc="-15" dirty="0"/>
              <a:t>Data</a:t>
            </a:r>
            <a:r>
              <a:rPr sz="2250" spc="5" dirty="0"/>
              <a:t> </a:t>
            </a:r>
            <a:r>
              <a:rPr sz="2250" dirty="0"/>
              <a:t>&amp;</a:t>
            </a:r>
            <a:r>
              <a:rPr sz="2250" spc="-15" dirty="0"/>
              <a:t> </a:t>
            </a:r>
            <a:r>
              <a:rPr sz="2250" dirty="0"/>
              <a:t>BI Security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1102314" y="1423550"/>
            <a:ext cx="9467215" cy="40366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34645" marR="320040" indent="-322580">
              <a:lnSpc>
                <a:spcPct val="101299"/>
              </a:lnSpc>
              <a:spcBef>
                <a:spcPts val="85"/>
              </a:spcBef>
              <a:buFont typeface="Wingdings"/>
              <a:buChar char=""/>
              <a:tabLst>
                <a:tab pos="335280" algn="l"/>
              </a:tabLst>
            </a:pPr>
            <a:r>
              <a:rPr sz="2600" spc="-5" dirty="0">
                <a:latin typeface="Calibri"/>
                <a:cs typeface="Calibri"/>
              </a:rPr>
              <a:t>Enforce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Monitoring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Controls: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Track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user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access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details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activity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reviewing, </a:t>
            </a:r>
            <a:r>
              <a:rPr sz="2600" spc="10" dirty="0">
                <a:latin typeface="Calibri"/>
                <a:cs typeface="Calibri"/>
              </a:rPr>
              <a:t>logging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auditing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purposes</a:t>
            </a:r>
            <a:endParaRPr sz="2600">
              <a:latin typeface="Calibri"/>
              <a:cs typeface="Calibri"/>
            </a:endParaRPr>
          </a:p>
          <a:p>
            <a:pPr marL="334645" marR="163195" indent="-322580">
              <a:lnSpc>
                <a:spcPts val="3160"/>
              </a:lnSpc>
              <a:spcBef>
                <a:spcPts val="110"/>
              </a:spcBef>
              <a:buFont typeface="Wingdings"/>
              <a:buChar char=""/>
              <a:tabLst>
                <a:tab pos="335280" algn="l"/>
              </a:tabLst>
            </a:pPr>
            <a:r>
              <a:rPr sz="2600" spc="5" dirty="0">
                <a:latin typeface="Calibri"/>
                <a:cs typeface="Calibri"/>
              </a:rPr>
              <a:t>Implement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Access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Governance: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Conduct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regular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periodic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data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access</a:t>
            </a:r>
            <a:r>
              <a:rPr sz="2600" spc="5" dirty="0">
                <a:latin typeface="Calibri"/>
                <a:cs typeface="Calibri"/>
              </a:rPr>
              <a:t> certifications</a:t>
            </a:r>
            <a:endParaRPr sz="2600">
              <a:latin typeface="Calibri"/>
              <a:cs typeface="Calibri"/>
            </a:endParaRPr>
          </a:p>
          <a:p>
            <a:pPr marL="334645" indent="-322580">
              <a:lnSpc>
                <a:spcPts val="3045"/>
              </a:lnSpc>
              <a:buFont typeface="Wingdings"/>
              <a:buChar char=""/>
              <a:tabLst>
                <a:tab pos="335280" algn="l"/>
              </a:tabLst>
            </a:pPr>
            <a:r>
              <a:rPr sz="2600" spc="5" dirty="0">
                <a:latin typeface="Calibri"/>
                <a:cs typeface="Calibri"/>
              </a:rPr>
              <a:t>Implement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API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security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input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validation: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Use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API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Gateways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334645">
              <a:lnSpc>
                <a:spcPct val="100000"/>
              </a:lnSpc>
              <a:spcBef>
                <a:spcPts val="40"/>
              </a:spcBef>
            </a:pPr>
            <a:r>
              <a:rPr sz="2600" spc="5" dirty="0">
                <a:latin typeface="Calibri"/>
                <a:cs typeface="Calibri"/>
              </a:rPr>
              <a:t>device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authentication</a:t>
            </a:r>
            <a:endParaRPr sz="2600">
              <a:latin typeface="Calibri"/>
              <a:cs typeface="Calibri"/>
            </a:endParaRPr>
          </a:p>
          <a:p>
            <a:pPr marL="334645" marR="503555" indent="-322580">
              <a:lnSpc>
                <a:spcPts val="3160"/>
              </a:lnSpc>
              <a:spcBef>
                <a:spcPts val="110"/>
              </a:spcBef>
              <a:buFont typeface="Wingdings"/>
              <a:buChar char=""/>
              <a:tabLst>
                <a:tab pos="335280" algn="l"/>
              </a:tabLst>
            </a:pPr>
            <a:r>
              <a:rPr sz="2600" spc="5" dirty="0">
                <a:latin typeface="Calibri"/>
                <a:cs typeface="Calibri"/>
              </a:rPr>
              <a:t>Consider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‘holistic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approach’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-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traditional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security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controls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only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address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parts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of </a:t>
            </a:r>
            <a:r>
              <a:rPr sz="2600" spc="5" dirty="0">
                <a:latin typeface="Calibri"/>
                <a:cs typeface="Calibri"/>
              </a:rPr>
              <a:t>Big </a:t>
            </a:r>
            <a:r>
              <a:rPr sz="2600" spc="-5" dirty="0">
                <a:latin typeface="Calibri"/>
                <a:cs typeface="Calibri"/>
              </a:rPr>
              <a:t>Data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Security</a:t>
            </a:r>
            <a:endParaRPr sz="2600">
              <a:latin typeface="Calibri"/>
              <a:cs typeface="Calibri"/>
            </a:endParaRPr>
          </a:p>
          <a:p>
            <a:pPr marL="334645" indent="-322580">
              <a:lnSpc>
                <a:spcPts val="3045"/>
              </a:lnSpc>
              <a:buFont typeface="Wingdings"/>
              <a:buChar char=""/>
              <a:tabLst>
                <a:tab pos="335280" algn="l"/>
              </a:tabLst>
            </a:pPr>
            <a:r>
              <a:rPr sz="2600" spc="10" dirty="0">
                <a:latin typeface="Calibri"/>
                <a:cs typeface="Calibri"/>
              </a:rPr>
              <a:t>Use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the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matrix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discussed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to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assess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Big </a:t>
            </a:r>
            <a:r>
              <a:rPr sz="2600" spc="-5" dirty="0">
                <a:latin typeface="Calibri"/>
                <a:cs typeface="Calibri"/>
              </a:rPr>
              <a:t>Data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security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state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endParaRPr sz="2600">
              <a:latin typeface="Calibri"/>
              <a:cs typeface="Calibri"/>
            </a:endParaRPr>
          </a:p>
          <a:p>
            <a:pPr marL="334645">
              <a:lnSpc>
                <a:spcPct val="100000"/>
              </a:lnSpc>
              <a:spcBef>
                <a:spcPts val="40"/>
              </a:spcBef>
            </a:pPr>
            <a:r>
              <a:rPr sz="2600" spc="-5" dirty="0">
                <a:latin typeface="Calibri"/>
                <a:cs typeface="Calibri"/>
              </a:rPr>
              <a:t>prioritize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technology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investments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7155" y="5999511"/>
            <a:ext cx="234950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5B44D1-527F-6D90-6A32-E8C39CF60A81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4923790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10" dirty="0"/>
              <a:t>Big</a:t>
            </a:r>
            <a:r>
              <a:rPr dirty="0"/>
              <a:t> </a:t>
            </a:r>
            <a:r>
              <a:rPr spc="-5" dirty="0"/>
              <a:t>Data</a:t>
            </a:r>
            <a:r>
              <a:rPr spc="10" dirty="0"/>
              <a:t> </a:t>
            </a:r>
            <a:r>
              <a:rPr spc="20" dirty="0"/>
              <a:t>&amp;</a:t>
            </a:r>
            <a:r>
              <a:rPr dirty="0"/>
              <a:t> </a:t>
            </a:r>
            <a:r>
              <a:rPr spc="10" dirty="0"/>
              <a:t>BI</a:t>
            </a:r>
            <a:r>
              <a:rPr spc="-5" dirty="0"/>
              <a:t> </a:t>
            </a:r>
            <a:r>
              <a:rPr dirty="0"/>
              <a:t>Environments</a:t>
            </a:r>
          </a:p>
          <a:p>
            <a:pPr marL="12700">
              <a:lnSpc>
                <a:spcPts val="2605"/>
              </a:lnSpc>
            </a:pPr>
            <a:r>
              <a:rPr sz="2250" dirty="0"/>
              <a:t>An</a:t>
            </a:r>
            <a:r>
              <a:rPr sz="2250" spc="-40" dirty="0"/>
              <a:t> </a:t>
            </a:r>
            <a:r>
              <a:rPr sz="2250" spc="-5" dirty="0"/>
              <a:t>Introduction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6000159" y="5999506"/>
            <a:ext cx="13017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2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5246" y="1325950"/>
            <a:ext cx="10053955" cy="38606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600" b="1" spc="10" dirty="0">
                <a:latin typeface="Calibri"/>
                <a:cs typeface="Calibri"/>
              </a:rPr>
              <a:t>Big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Data</a:t>
            </a:r>
            <a:endParaRPr lang="fr-FR" sz="2600" b="1" dirty="0">
              <a:latin typeface="Calibri"/>
              <a:cs typeface="Calibri"/>
            </a:endParaRPr>
          </a:p>
          <a:p>
            <a:pPr marL="442595" indent="-430530">
              <a:lnSpc>
                <a:spcPct val="100000"/>
              </a:lnSpc>
              <a:spcBef>
                <a:spcPts val="40"/>
              </a:spcBef>
              <a:buFont typeface="Wingdings"/>
              <a:buChar char=""/>
              <a:tabLst>
                <a:tab pos="441959" algn="l"/>
                <a:tab pos="443230" algn="l"/>
              </a:tabLst>
            </a:pPr>
            <a:r>
              <a:rPr sz="2600" spc="-50" dirty="0">
                <a:latin typeface="Calibri"/>
                <a:cs typeface="Calibri"/>
              </a:rPr>
              <a:t>Tons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of </a:t>
            </a:r>
            <a:r>
              <a:rPr sz="2600" spc="5" dirty="0">
                <a:latin typeface="Calibri"/>
                <a:cs typeface="Calibri"/>
              </a:rPr>
              <a:t>Structured,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Semi-unstructured</a:t>
            </a:r>
            <a:r>
              <a:rPr sz="2600" spc="6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Unstructured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Data</a:t>
            </a:r>
            <a:endParaRPr sz="2600" dirty="0">
              <a:latin typeface="Calibri"/>
              <a:cs typeface="Calibri"/>
            </a:endParaRPr>
          </a:p>
          <a:p>
            <a:pPr marL="442595" marR="346075" indent="-430530">
              <a:lnSpc>
                <a:spcPts val="3160"/>
              </a:lnSpc>
              <a:spcBef>
                <a:spcPts val="110"/>
              </a:spcBef>
              <a:buFont typeface="Wingdings"/>
              <a:buChar char=""/>
              <a:tabLst>
                <a:tab pos="442595" algn="l"/>
                <a:tab pos="443230" algn="l"/>
              </a:tabLst>
            </a:pPr>
            <a:r>
              <a:rPr sz="2600" spc="5" dirty="0">
                <a:latin typeface="Calibri"/>
                <a:cs typeface="Calibri"/>
              </a:rPr>
              <a:t>Comprises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of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large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complex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data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sets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can’t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be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processed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traditional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database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software</a:t>
            </a:r>
            <a:r>
              <a:rPr sz="2600" spc="5" dirty="0">
                <a:latin typeface="Calibri"/>
                <a:cs typeface="Calibri"/>
              </a:rPr>
              <a:t> techniques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600" b="1" spc="10" dirty="0">
                <a:latin typeface="Calibri"/>
                <a:cs typeface="Calibri"/>
              </a:rPr>
              <a:t>Business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Intelligence</a:t>
            </a:r>
            <a:endParaRPr sz="2600" dirty="0">
              <a:latin typeface="Calibri"/>
              <a:cs typeface="Calibri"/>
            </a:endParaRPr>
          </a:p>
          <a:p>
            <a:pPr marL="442595" marR="192405" indent="-430530">
              <a:lnSpc>
                <a:spcPts val="3160"/>
              </a:lnSpc>
              <a:spcBef>
                <a:spcPts val="110"/>
              </a:spcBef>
              <a:buFont typeface="Wingdings"/>
              <a:buChar char=""/>
              <a:tabLst>
                <a:tab pos="442595" algn="l"/>
                <a:tab pos="443230" algn="l"/>
              </a:tabLst>
            </a:pPr>
            <a:r>
              <a:rPr sz="2600" spc="-20" dirty="0">
                <a:latin typeface="Calibri"/>
                <a:cs typeface="Calibri"/>
              </a:rPr>
              <a:t>Identify,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extract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interpret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business</a:t>
            </a:r>
            <a:r>
              <a:rPr sz="2600" spc="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data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using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interactive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tools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for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effective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accurate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decision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making</a:t>
            </a:r>
            <a:endParaRPr sz="2600" dirty="0">
              <a:latin typeface="Calibri"/>
              <a:cs typeface="Calibri"/>
            </a:endParaRPr>
          </a:p>
          <a:p>
            <a:pPr marL="442595" indent="-430530">
              <a:lnSpc>
                <a:spcPts val="3045"/>
              </a:lnSpc>
              <a:buFont typeface="Wingdings"/>
              <a:buChar char=""/>
              <a:tabLst>
                <a:tab pos="442595" algn="l"/>
                <a:tab pos="443230" algn="l"/>
              </a:tabLst>
            </a:pPr>
            <a:r>
              <a:rPr sz="2600" dirty="0">
                <a:latin typeface="Calibri"/>
                <a:cs typeface="Calibri"/>
              </a:rPr>
              <a:t>Knowledge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derived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discovering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patterns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10" dirty="0">
                <a:latin typeface="Calibri"/>
                <a:cs typeface="Calibri"/>
              </a:rPr>
              <a:t>and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efficient </a:t>
            </a:r>
            <a:r>
              <a:rPr sz="2600" dirty="0">
                <a:latin typeface="Calibri"/>
                <a:cs typeface="Calibri"/>
              </a:rPr>
              <a:t>data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mining</a:t>
            </a:r>
            <a:endParaRPr sz="2600" dirty="0">
              <a:latin typeface="Calibri"/>
              <a:cs typeface="Calibri"/>
            </a:endParaRPr>
          </a:p>
          <a:p>
            <a:pPr marL="442595">
              <a:lnSpc>
                <a:spcPct val="100000"/>
              </a:lnSpc>
              <a:spcBef>
                <a:spcPts val="40"/>
              </a:spcBef>
            </a:pPr>
            <a:r>
              <a:rPr sz="2600" spc="5" dirty="0">
                <a:latin typeface="Calibri"/>
                <a:cs typeface="Calibri"/>
              </a:rPr>
              <a:t>processes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7E320-9ADC-8F07-4FA2-2CA31BD94356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1" y="0"/>
            <a:ext cx="11460478" cy="644651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1976" y="3242972"/>
            <a:ext cx="3155824" cy="8598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dirty="0">
                <a:solidFill>
                  <a:schemeClr val="bg1"/>
                </a:solidFill>
              </a:rPr>
              <a:t>Thank</a:t>
            </a:r>
            <a:r>
              <a:rPr sz="5500" spc="-95" dirty="0">
                <a:solidFill>
                  <a:srgbClr val="FFFFFF"/>
                </a:solidFill>
              </a:rPr>
              <a:t> </a:t>
            </a:r>
            <a:r>
              <a:rPr sz="5500" spc="-15" dirty="0">
                <a:solidFill>
                  <a:srgbClr val="FFFFFF"/>
                </a:solidFill>
              </a:rPr>
              <a:t>you</a:t>
            </a:r>
            <a:endParaRPr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3822700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10" dirty="0"/>
              <a:t>Big</a:t>
            </a:r>
            <a:r>
              <a:rPr spc="-20" dirty="0"/>
              <a:t> </a:t>
            </a:r>
            <a:r>
              <a:rPr spc="-5" dirty="0"/>
              <a:t>Data</a:t>
            </a:r>
            <a:r>
              <a:rPr spc="-10" dirty="0"/>
              <a:t> </a:t>
            </a:r>
            <a:r>
              <a:rPr spc="15" dirty="0"/>
              <a:t>and</a:t>
            </a:r>
            <a:r>
              <a:rPr spc="-15" dirty="0"/>
              <a:t> </a:t>
            </a:r>
            <a:r>
              <a:rPr spc="15" dirty="0"/>
              <a:t>Security</a:t>
            </a:r>
          </a:p>
          <a:p>
            <a:pPr marL="12700">
              <a:lnSpc>
                <a:spcPts val="2605"/>
              </a:lnSpc>
            </a:pPr>
            <a:r>
              <a:rPr sz="2250" spc="-5" dirty="0"/>
              <a:t>The evolving</a:t>
            </a:r>
            <a:r>
              <a:rPr sz="2250" spc="-15" dirty="0"/>
              <a:t> </a:t>
            </a:r>
            <a:r>
              <a:rPr sz="2250" spc="-5" dirty="0"/>
              <a:t>landscape..</a:t>
            </a:r>
            <a:endParaRPr sz="2250" dirty="0"/>
          </a:p>
        </p:txBody>
      </p:sp>
      <p:grpSp>
        <p:nvGrpSpPr>
          <p:cNvPr id="5" name="object 5"/>
          <p:cNvGrpSpPr/>
          <p:nvPr/>
        </p:nvGrpSpPr>
        <p:grpSpPr>
          <a:xfrm>
            <a:off x="3426980" y="1837004"/>
            <a:ext cx="3787140" cy="3062605"/>
            <a:chOff x="3426980" y="1837004"/>
            <a:chExt cx="3787140" cy="3062605"/>
          </a:xfrm>
        </p:grpSpPr>
        <p:sp>
          <p:nvSpPr>
            <p:cNvPr id="6" name="object 6"/>
            <p:cNvSpPr/>
            <p:nvPr/>
          </p:nvSpPr>
          <p:spPr>
            <a:xfrm>
              <a:off x="3438918" y="1848942"/>
              <a:ext cx="3763010" cy="3038475"/>
            </a:xfrm>
            <a:custGeom>
              <a:avLst/>
              <a:gdLst/>
              <a:ahLst/>
              <a:cxnLst/>
              <a:rect l="l" t="t" r="r" b="b"/>
              <a:pathLst>
                <a:path w="3763009" h="3038475">
                  <a:moveTo>
                    <a:pt x="0" y="0"/>
                  </a:moveTo>
                  <a:lnTo>
                    <a:pt x="52697" y="10075"/>
                  </a:lnTo>
                  <a:lnTo>
                    <a:pt x="104994" y="20622"/>
                  </a:lnTo>
                  <a:lnTo>
                    <a:pt x="156892" y="31639"/>
                  </a:lnTo>
                  <a:lnTo>
                    <a:pt x="208389" y="43126"/>
                  </a:lnTo>
                  <a:lnTo>
                    <a:pt x="259486" y="55083"/>
                  </a:lnTo>
                  <a:lnTo>
                    <a:pt x="310182" y="67512"/>
                  </a:lnTo>
                  <a:lnTo>
                    <a:pt x="360479" y="80410"/>
                  </a:lnTo>
                  <a:lnTo>
                    <a:pt x="410376" y="93779"/>
                  </a:lnTo>
                  <a:lnTo>
                    <a:pt x="459872" y="107618"/>
                  </a:lnTo>
                  <a:lnTo>
                    <a:pt x="508969" y="121928"/>
                  </a:lnTo>
                  <a:lnTo>
                    <a:pt x="557665" y="136708"/>
                  </a:lnTo>
                  <a:lnTo>
                    <a:pt x="605961" y="151958"/>
                  </a:lnTo>
                  <a:lnTo>
                    <a:pt x="653857" y="167679"/>
                  </a:lnTo>
                  <a:lnTo>
                    <a:pt x="701352" y="183871"/>
                  </a:lnTo>
                  <a:lnTo>
                    <a:pt x="748448" y="200533"/>
                  </a:lnTo>
                  <a:lnTo>
                    <a:pt x="795144" y="217665"/>
                  </a:lnTo>
                  <a:lnTo>
                    <a:pt x="841439" y="235267"/>
                  </a:lnTo>
                  <a:lnTo>
                    <a:pt x="887334" y="253340"/>
                  </a:lnTo>
                  <a:lnTo>
                    <a:pt x="932829" y="271884"/>
                  </a:lnTo>
                  <a:lnTo>
                    <a:pt x="977925" y="290898"/>
                  </a:lnTo>
                  <a:lnTo>
                    <a:pt x="1022619" y="310382"/>
                  </a:lnTo>
                  <a:lnTo>
                    <a:pt x="1066914" y="330337"/>
                  </a:lnTo>
                  <a:lnTo>
                    <a:pt x="1110809" y="350762"/>
                  </a:lnTo>
                  <a:lnTo>
                    <a:pt x="1154303" y="371657"/>
                  </a:lnTo>
                  <a:lnTo>
                    <a:pt x="1197398" y="393023"/>
                  </a:lnTo>
                  <a:lnTo>
                    <a:pt x="1240092" y="414860"/>
                  </a:lnTo>
                  <a:lnTo>
                    <a:pt x="1282386" y="437166"/>
                  </a:lnTo>
                  <a:lnTo>
                    <a:pt x="1324280" y="459944"/>
                  </a:lnTo>
                  <a:lnTo>
                    <a:pt x="1365774" y="483191"/>
                  </a:lnTo>
                  <a:lnTo>
                    <a:pt x="1406868" y="506909"/>
                  </a:lnTo>
                  <a:lnTo>
                    <a:pt x="1447561" y="531098"/>
                  </a:lnTo>
                  <a:lnTo>
                    <a:pt x="1487855" y="555757"/>
                  </a:lnTo>
                  <a:lnTo>
                    <a:pt x="1527748" y="580886"/>
                  </a:lnTo>
                  <a:lnTo>
                    <a:pt x="1567242" y="606486"/>
                  </a:lnTo>
                  <a:lnTo>
                    <a:pt x="1606335" y="632556"/>
                  </a:lnTo>
                  <a:lnTo>
                    <a:pt x="1645028" y="659096"/>
                  </a:lnTo>
                  <a:lnTo>
                    <a:pt x="1683321" y="686107"/>
                  </a:lnTo>
                  <a:lnTo>
                    <a:pt x="1721213" y="713588"/>
                  </a:lnTo>
                  <a:lnTo>
                    <a:pt x="1758706" y="741540"/>
                  </a:lnTo>
                  <a:lnTo>
                    <a:pt x="1795799" y="769962"/>
                  </a:lnTo>
                  <a:lnTo>
                    <a:pt x="1832491" y="798855"/>
                  </a:lnTo>
                  <a:lnTo>
                    <a:pt x="1868783" y="828218"/>
                  </a:lnTo>
                  <a:lnTo>
                    <a:pt x="1904675" y="858051"/>
                  </a:lnTo>
                  <a:lnTo>
                    <a:pt x="1940167" y="888355"/>
                  </a:lnTo>
                  <a:lnTo>
                    <a:pt x="1975259" y="919130"/>
                  </a:lnTo>
                  <a:lnTo>
                    <a:pt x="2009951" y="950374"/>
                  </a:lnTo>
                  <a:lnTo>
                    <a:pt x="2044243" y="982089"/>
                  </a:lnTo>
                  <a:lnTo>
                    <a:pt x="2078134" y="1014275"/>
                  </a:lnTo>
                  <a:lnTo>
                    <a:pt x="2111626" y="1046931"/>
                  </a:lnTo>
                  <a:lnTo>
                    <a:pt x="2144717" y="1080057"/>
                  </a:lnTo>
                  <a:lnTo>
                    <a:pt x="2177408" y="1113654"/>
                  </a:lnTo>
                  <a:lnTo>
                    <a:pt x="2209700" y="1147721"/>
                  </a:lnTo>
                  <a:lnTo>
                    <a:pt x="2241591" y="1182259"/>
                  </a:lnTo>
                  <a:lnTo>
                    <a:pt x="2273081" y="1217267"/>
                  </a:lnTo>
                  <a:lnTo>
                    <a:pt x="2304172" y="1252745"/>
                  </a:lnTo>
                  <a:lnTo>
                    <a:pt x="2334863" y="1288694"/>
                  </a:lnTo>
                  <a:lnTo>
                    <a:pt x="2365153" y="1325113"/>
                  </a:lnTo>
                  <a:lnTo>
                    <a:pt x="2395044" y="1362003"/>
                  </a:lnTo>
                  <a:lnTo>
                    <a:pt x="2424534" y="1399363"/>
                  </a:lnTo>
                  <a:lnTo>
                    <a:pt x="2453624" y="1437193"/>
                  </a:lnTo>
                  <a:lnTo>
                    <a:pt x="2482314" y="1475494"/>
                  </a:lnTo>
                  <a:lnTo>
                    <a:pt x="2510604" y="1514266"/>
                  </a:lnTo>
                  <a:lnTo>
                    <a:pt x="2538494" y="1553507"/>
                  </a:lnTo>
                  <a:lnTo>
                    <a:pt x="2565984" y="1593220"/>
                  </a:lnTo>
                  <a:lnTo>
                    <a:pt x="2593073" y="1633402"/>
                  </a:lnTo>
                  <a:lnTo>
                    <a:pt x="2619763" y="1674055"/>
                  </a:lnTo>
                  <a:lnTo>
                    <a:pt x="2646052" y="1715179"/>
                  </a:lnTo>
                  <a:lnTo>
                    <a:pt x="2671941" y="1756772"/>
                  </a:lnTo>
                  <a:lnTo>
                    <a:pt x="2697430" y="1798837"/>
                  </a:lnTo>
                  <a:lnTo>
                    <a:pt x="2722519" y="1841371"/>
                  </a:lnTo>
                  <a:lnTo>
                    <a:pt x="2747208" y="1884376"/>
                  </a:lnTo>
                  <a:lnTo>
                    <a:pt x="2771497" y="1927852"/>
                  </a:lnTo>
                  <a:lnTo>
                    <a:pt x="2795386" y="1971798"/>
                  </a:lnTo>
                  <a:lnTo>
                    <a:pt x="2818874" y="2016214"/>
                  </a:lnTo>
                  <a:lnTo>
                    <a:pt x="2841963" y="2061101"/>
                  </a:lnTo>
                  <a:lnTo>
                    <a:pt x="2864651" y="2106458"/>
                  </a:lnTo>
                  <a:lnTo>
                    <a:pt x="2886939" y="2152286"/>
                  </a:lnTo>
                  <a:lnTo>
                    <a:pt x="2908827" y="2198584"/>
                  </a:lnTo>
                  <a:lnTo>
                    <a:pt x="2930315" y="2245352"/>
                  </a:lnTo>
                  <a:lnTo>
                    <a:pt x="2951403" y="2292591"/>
                  </a:lnTo>
                  <a:lnTo>
                    <a:pt x="2599410" y="2443124"/>
                  </a:lnTo>
                  <a:lnTo>
                    <a:pt x="3593541" y="3038132"/>
                  </a:lnTo>
                  <a:lnTo>
                    <a:pt x="3762717" y="1945601"/>
                  </a:lnTo>
                  <a:lnTo>
                    <a:pt x="3410712" y="2096147"/>
                  </a:lnTo>
                  <a:lnTo>
                    <a:pt x="3380867" y="2048729"/>
                  </a:lnTo>
                  <a:lnTo>
                    <a:pt x="3350792" y="2001853"/>
                  </a:lnTo>
                  <a:lnTo>
                    <a:pt x="3320485" y="1955520"/>
                  </a:lnTo>
                  <a:lnTo>
                    <a:pt x="3289948" y="1909728"/>
                  </a:lnTo>
                  <a:lnTo>
                    <a:pt x="3259179" y="1864479"/>
                  </a:lnTo>
                  <a:lnTo>
                    <a:pt x="3228180" y="1819772"/>
                  </a:lnTo>
                  <a:lnTo>
                    <a:pt x="3196950" y="1775607"/>
                  </a:lnTo>
                  <a:lnTo>
                    <a:pt x="3165489" y="1731985"/>
                  </a:lnTo>
                  <a:lnTo>
                    <a:pt x="3133797" y="1688904"/>
                  </a:lnTo>
                  <a:lnTo>
                    <a:pt x="3101874" y="1646366"/>
                  </a:lnTo>
                  <a:lnTo>
                    <a:pt x="3069720" y="1604370"/>
                  </a:lnTo>
                  <a:lnTo>
                    <a:pt x="3037335" y="1562917"/>
                  </a:lnTo>
                  <a:lnTo>
                    <a:pt x="3004719" y="1522005"/>
                  </a:lnTo>
                  <a:lnTo>
                    <a:pt x="2971872" y="1481636"/>
                  </a:lnTo>
                  <a:lnTo>
                    <a:pt x="2938795" y="1441809"/>
                  </a:lnTo>
                  <a:lnTo>
                    <a:pt x="2905486" y="1402525"/>
                  </a:lnTo>
                  <a:lnTo>
                    <a:pt x="2871947" y="1363782"/>
                  </a:lnTo>
                  <a:lnTo>
                    <a:pt x="2838176" y="1325582"/>
                  </a:lnTo>
                  <a:lnTo>
                    <a:pt x="2804175" y="1287924"/>
                  </a:lnTo>
                  <a:lnTo>
                    <a:pt x="2769942" y="1250808"/>
                  </a:lnTo>
                  <a:lnTo>
                    <a:pt x="2735479" y="1214234"/>
                  </a:lnTo>
                  <a:lnTo>
                    <a:pt x="2700785" y="1178203"/>
                  </a:lnTo>
                  <a:lnTo>
                    <a:pt x="2665860" y="1142714"/>
                  </a:lnTo>
                  <a:lnTo>
                    <a:pt x="2630703" y="1107767"/>
                  </a:lnTo>
                  <a:lnTo>
                    <a:pt x="2595316" y="1073362"/>
                  </a:lnTo>
                  <a:lnTo>
                    <a:pt x="2559698" y="1039500"/>
                  </a:lnTo>
                  <a:lnTo>
                    <a:pt x="2523849" y="1006179"/>
                  </a:lnTo>
                  <a:lnTo>
                    <a:pt x="2487769" y="973401"/>
                  </a:lnTo>
                  <a:lnTo>
                    <a:pt x="2451459" y="941165"/>
                  </a:lnTo>
                  <a:lnTo>
                    <a:pt x="2414917" y="909472"/>
                  </a:lnTo>
                  <a:lnTo>
                    <a:pt x="2378144" y="878320"/>
                  </a:lnTo>
                  <a:lnTo>
                    <a:pt x="2341140" y="847711"/>
                  </a:lnTo>
                  <a:lnTo>
                    <a:pt x="2303906" y="817644"/>
                  </a:lnTo>
                  <a:lnTo>
                    <a:pt x="2266440" y="788119"/>
                  </a:lnTo>
                  <a:lnTo>
                    <a:pt x="2228744" y="759137"/>
                  </a:lnTo>
                  <a:lnTo>
                    <a:pt x="2190817" y="730697"/>
                  </a:lnTo>
                  <a:lnTo>
                    <a:pt x="2152658" y="702798"/>
                  </a:lnTo>
                  <a:lnTo>
                    <a:pt x="2114269" y="675443"/>
                  </a:lnTo>
                  <a:lnTo>
                    <a:pt x="2075649" y="648629"/>
                  </a:lnTo>
                  <a:lnTo>
                    <a:pt x="2036798" y="622357"/>
                  </a:lnTo>
                  <a:lnTo>
                    <a:pt x="1997715" y="596628"/>
                  </a:lnTo>
                  <a:lnTo>
                    <a:pt x="1958402" y="571441"/>
                  </a:lnTo>
                  <a:lnTo>
                    <a:pt x="1918858" y="546796"/>
                  </a:lnTo>
                  <a:lnTo>
                    <a:pt x="1879083" y="522694"/>
                  </a:lnTo>
                  <a:lnTo>
                    <a:pt x="1839078" y="499133"/>
                  </a:lnTo>
                  <a:lnTo>
                    <a:pt x="1798841" y="476115"/>
                  </a:lnTo>
                  <a:lnTo>
                    <a:pt x="1758373" y="453639"/>
                  </a:lnTo>
                  <a:lnTo>
                    <a:pt x="1717674" y="431706"/>
                  </a:lnTo>
                  <a:lnTo>
                    <a:pt x="1676745" y="410314"/>
                  </a:lnTo>
                  <a:lnTo>
                    <a:pt x="1635584" y="389465"/>
                  </a:lnTo>
                  <a:lnTo>
                    <a:pt x="1594193" y="369158"/>
                  </a:lnTo>
                  <a:lnTo>
                    <a:pt x="1552570" y="349393"/>
                  </a:lnTo>
                  <a:lnTo>
                    <a:pt x="1510717" y="330170"/>
                  </a:lnTo>
                  <a:lnTo>
                    <a:pt x="1468633" y="311490"/>
                  </a:lnTo>
                  <a:lnTo>
                    <a:pt x="1426318" y="293351"/>
                  </a:lnTo>
                  <a:lnTo>
                    <a:pt x="1383771" y="275755"/>
                  </a:lnTo>
                  <a:lnTo>
                    <a:pt x="1340994" y="258701"/>
                  </a:lnTo>
                  <a:lnTo>
                    <a:pt x="1297986" y="242190"/>
                  </a:lnTo>
                  <a:lnTo>
                    <a:pt x="1254747" y="226220"/>
                  </a:lnTo>
                  <a:lnTo>
                    <a:pt x="1211277" y="210793"/>
                  </a:lnTo>
                  <a:lnTo>
                    <a:pt x="1167576" y="195908"/>
                  </a:lnTo>
                  <a:lnTo>
                    <a:pt x="1123645" y="181565"/>
                  </a:lnTo>
                  <a:lnTo>
                    <a:pt x="1079482" y="167765"/>
                  </a:lnTo>
                  <a:lnTo>
                    <a:pt x="1035088" y="154506"/>
                  </a:lnTo>
                  <a:lnTo>
                    <a:pt x="990463" y="141790"/>
                  </a:lnTo>
                  <a:lnTo>
                    <a:pt x="945608" y="129616"/>
                  </a:lnTo>
                  <a:lnTo>
                    <a:pt x="900521" y="117984"/>
                  </a:lnTo>
                  <a:lnTo>
                    <a:pt x="855204" y="106895"/>
                  </a:lnTo>
                  <a:lnTo>
                    <a:pt x="809656" y="96348"/>
                  </a:lnTo>
                  <a:lnTo>
                    <a:pt x="763876" y="86342"/>
                  </a:lnTo>
                  <a:lnTo>
                    <a:pt x="717866" y="76879"/>
                  </a:lnTo>
                  <a:lnTo>
                    <a:pt x="671625" y="67959"/>
                  </a:lnTo>
                  <a:lnTo>
                    <a:pt x="625153" y="59580"/>
                  </a:lnTo>
                  <a:lnTo>
                    <a:pt x="578450" y="51744"/>
                  </a:lnTo>
                  <a:lnTo>
                    <a:pt x="531516" y="44450"/>
                  </a:lnTo>
                  <a:lnTo>
                    <a:pt x="484351" y="37698"/>
                  </a:lnTo>
                  <a:lnTo>
                    <a:pt x="436955" y="31488"/>
                  </a:lnTo>
                  <a:lnTo>
                    <a:pt x="389328" y="25820"/>
                  </a:lnTo>
                  <a:lnTo>
                    <a:pt x="341470" y="20695"/>
                  </a:lnTo>
                  <a:lnTo>
                    <a:pt x="293381" y="16112"/>
                  </a:lnTo>
                  <a:lnTo>
                    <a:pt x="245062" y="12071"/>
                  </a:lnTo>
                  <a:lnTo>
                    <a:pt x="196511" y="8572"/>
                  </a:lnTo>
                  <a:lnTo>
                    <a:pt x="147730" y="5616"/>
                  </a:lnTo>
                  <a:lnTo>
                    <a:pt x="98717" y="3202"/>
                  </a:lnTo>
                  <a:lnTo>
                    <a:pt x="49474" y="1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EC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3438918" y="1848942"/>
              <a:ext cx="3763010" cy="3038475"/>
            </a:xfrm>
            <a:custGeom>
              <a:avLst/>
              <a:gdLst/>
              <a:ahLst/>
              <a:cxnLst/>
              <a:rect l="l" t="t" r="r" b="b"/>
              <a:pathLst>
                <a:path w="3763009" h="3038475">
                  <a:moveTo>
                    <a:pt x="0" y="0"/>
                  </a:moveTo>
                  <a:lnTo>
                    <a:pt x="49473" y="1329"/>
                  </a:lnTo>
                  <a:lnTo>
                    <a:pt x="98716" y="3202"/>
                  </a:lnTo>
                  <a:lnTo>
                    <a:pt x="147728" y="5616"/>
                  </a:lnTo>
                  <a:lnTo>
                    <a:pt x="196510" y="8572"/>
                  </a:lnTo>
                  <a:lnTo>
                    <a:pt x="245060" y="12071"/>
                  </a:lnTo>
                  <a:lnTo>
                    <a:pt x="293379" y="16112"/>
                  </a:lnTo>
                  <a:lnTo>
                    <a:pt x="341467" y="20695"/>
                  </a:lnTo>
                  <a:lnTo>
                    <a:pt x="389325" y="25820"/>
                  </a:lnTo>
                  <a:lnTo>
                    <a:pt x="436951" y="31488"/>
                  </a:lnTo>
                  <a:lnTo>
                    <a:pt x="484347" y="37698"/>
                  </a:lnTo>
                  <a:lnTo>
                    <a:pt x="531511" y="44450"/>
                  </a:lnTo>
                  <a:lnTo>
                    <a:pt x="578445" y="51744"/>
                  </a:lnTo>
                  <a:lnTo>
                    <a:pt x="625148" y="59580"/>
                  </a:lnTo>
                  <a:lnTo>
                    <a:pt x="671620" y="67959"/>
                  </a:lnTo>
                  <a:lnTo>
                    <a:pt x="717861" y="76879"/>
                  </a:lnTo>
                  <a:lnTo>
                    <a:pt x="763871" y="86342"/>
                  </a:lnTo>
                  <a:lnTo>
                    <a:pt x="809650" y="96348"/>
                  </a:lnTo>
                  <a:lnTo>
                    <a:pt x="855198" y="106895"/>
                  </a:lnTo>
                  <a:lnTo>
                    <a:pt x="900515" y="117984"/>
                  </a:lnTo>
                  <a:lnTo>
                    <a:pt x="945601" y="129616"/>
                  </a:lnTo>
                  <a:lnTo>
                    <a:pt x="990456" y="141790"/>
                  </a:lnTo>
                  <a:lnTo>
                    <a:pt x="1035081" y="154506"/>
                  </a:lnTo>
                  <a:lnTo>
                    <a:pt x="1079474" y="167765"/>
                  </a:lnTo>
                  <a:lnTo>
                    <a:pt x="1123637" y="181565"/>
                  </a:lnTo>
                  <a:lnTo>
                    <a:pt x="1167569" y="195908"/>
                  </a:lnTo>
                  <a:lnTo>
                    <a:pt x="1211269" y="210793"/>
                  </a:lnTo>
                  <a:lnTo>
                    <a:pt x="1254739" y="226220"/>
                  </a:lnTo>
                  <a:lnTo>
                    <a:pt x="1297978" y="242190"/>
                  </a:lnTo>
                  <a:lnTo>
                    <a:pt x="1340986" y="258701"/>
                  </a:lnTo>
                  <a:lnTo>
                    <a:pt x="1383763" y="275755"/>
                  </a:lnTo>
                  <a:lnTo>
                    <a:pt x="1426309" y="293351"/>
                  </a:lnTo>
                  <a:lnTo>
                    <a:pt x="1468624" y="311490"/>
                  </a:lnTo>
                  <a:lnTo>
                    <a:pt x="1510708" y="330170"/>
                  </a:lnTo>
                  <a:lnTo>
                    <a:pt x="1552561" y="349393"/>
                  </a:lnTo>
                  <a:lnTo>
                    <a:pt x="1594184" y="369158"/>
                  </a:lnTo>
                  <a:lnTo>
                    <a:pt x="1635575" y="389465"/>
                  </a:lnTo>
                  <a:lnTo>
                    <a:pt x="1676736" y="410314"/>
                  </a:lnTo>
                  <a:lnTo>
                    <a:pt x="1717665" y="431706"/>
                  </a:lnTo>
                  <a:lnTo>
                    <a:pt x="1758364" y="453639"/>
                  </a:lnTo>
                  <a:lnTo>
                    <a:pt x="1798831" y="476115"/>
                  </a:lnTo>
                  <a:lnTo>
                    <a:pt x="1839068" y="499133"/>
                  </a:lnTo>
                  <a:lnTo>
                    <a:pt x="1879074" y="522694"/>
                  </a:lnTo>
                  <a:lnTo>
                    <a:pt x="1918849" y="546796"/>
                  </a:lnTo>
                  <a:lnTo>
                    <a:pt x="1958393" y="571441"/>
                  </a:lnTo>
                  <a:lnTo>
                    <a:pt x="1997706" y="596628"/>
                  </a:lnTo>
                  <a:lnTo>
                    <a:pt x="2036788" y="622357"/>
                  </a:lnTo>
                  <a:lnTo>
                    <a:pt x="2075639" y="648629"/>
                  </a:lnTo>
                  <a:lnTo>
                    <a:pt x="2114259" y="675443"/>
                  </a:lnTo>
                  <a:lnTo>
                    <a:pt x="2152649" y="702798"/>
                  </a:lnTo>
                  <a:lnTo>
                    <a:pt x="2190807" y="730697"/>
                  </a:lnTo>
                  <a:lnTo>
                    <a:pt x="2228735" y="759137"/>
                  </a:lnTo>
                  <a:lnTo>
                    <a:pt x="2266431" y="788119"/>
                  </a:lnTo>
                  <a:lnTo>
                    <a:pt x="2303897" y="817644"/>
                  </a:lnTo>
                  <a:lnTo>
                    <a:pt x="2341132" y="847711"/>
                  </a:lnTo>
                  <a:lnTo>
                    <a:pt x="2378135" y="878320"/>
                  </a:lnTo>
                  <a:lnTo>
                    <a:pt x="2414908" y="909472"/>
                  </a:lnTo>
                  <a:lnTo>
                    <a:pt x="2451450" y="941165"/>
                  </a:lnTo>
                  <a:lnTo>
                    <a:pt x="2487761" y="973401"/>
                  </a:lnTo>
                  <a:lnTo>
                    <a:pt x="2523841" y="1006179"/>
                  </a:lnTo>
                  <a:lnTo>
                    <a:pt x="2559690" y="1039500"/>
                  </a:lnTo>
                  <a:lnTo>
                    <a:pt x="2595308" y="1073362"/>
                  </a:lnTo>
                  <a:lnTo>
                    <a:pt x="2630696" y="1107767"/>
                  </a:lnTo>
                  <a:lnTo>
                    <a:pt x="2665852" y="1142714"/>
                  </a:lnTo>
                  <a:lnTo>
                    <a:pt x="2700777" y="1178203"/>
                  </a:lnTo>
                  <a:lnTo>
                    <a:pt x="2735472" y="1214234"/>
                  </a:lnTo>
                  <a:lnTo>
                    <a:pt x="2769935" y="1250808"/>
                  </a:lnTo>
                  <a:lnTo>
                    <a:pt x="2804168" y="1287924"/>
                  </a:lnTo>
                  <a:lnTo>
                    <a:pt x="2838170" y="1325582"/>
                  </a:lnTo>
                  <a:lnTo>
                    <a:pt x="2871941" y="1363782"/>
                  </a:lnTo>
                  <a:lnTo>
                    <a:pt x="2905480" y="1402525"/>
                  </a:lnTo>
                  <a:lnTo>
                    <a:pt x="2938789" y="1441809"/>
                  </a:lnTo>
                  <a:lnTo>
                    <a:pt x="2971867" y="1481636"/>
                  </a:lnTo>
                  <a:lnTo>
                    <a:pt x="3004714" y="1522005"/>
                  </a:lnTo>
                  <a:lnTo>
                    <a:pt x="3037330" y="1562917"/>
                  </a:lnTo>
                  <a:lnTo>
                    <a:pt x="3069716" y="1604370"/>
                  </a:lnTo>
                  <a:lnTo>
                    <a:pt x="3101870" y="1646366"/>
                  </a:lnTo>
                  <a:lnTo>
                    <a:pt x="3133793" y="1688904"/>
                  </a:lnTo>
                  <a:lnTo>
                    <a:pt x="3165486" y="1731985"/>
                  </a:lnTo>
                  <a:lnTo>
                    <a:pt x="3196947" y="1775607"/>
                  </a:lnTo>
                  <a:lnTo>
                    <a:pt x="3228178" y="1819772"/>
                  </a:lnTo>
                  <a:lnTo>
                    <a:pt x="3259177" y="1864479"/>
                  </a:lnTo>
                  <a:lnTo>
                    <a:pt x="3289946" y="1909728"/>
                  </a:lnTo>
                  <a:lnTo>
                    <a:pt x="3320484" y="1955520"/>
                  </a:lnTo>
                  <a:lnTo>
                    <a:pt x="3350791" y="2001853"/>
                  </a:lnTo>
                  <a:lnTo>
                    <a:pt x="3380867" y="2048729"/>
                  </a:lnTo>
                  <a:lnTo>
                    <a:pt x="3410712" y="2096147"/>
                  </a:lnTo>
                  <a:lnTo>
                    <a:pt x="3762717" y="1945601"/>
                  </a:lnTo>
                  <a:lnTo>
                    <a:pt x="3593541" y="3038132"/>
                  </a:lnTo>
                  <a:lnTo>
                    <a:pt x="2599410" y="2443124"/>
                  </a:lnTo>
                  <a:lnTo>
                    <a:pt x="2951403" y="2292591"/>
                  </a:lnTo>
                  <a:lnTo>
                    <a:pt x="2930315" y="2245352"/>
                  </a:lnTo>
                  <a:lnTo>
                    <a:pt x="2908827" y="2198584"/>
                  </a:lnTo>
                  <a:lnTo>
                    <a:pt x="2886939" y="2152286"/>
                  </a:lnTo>
                  <a:lnTo>
                    <a:pt x="2864651" y="2106458"/>
                  </a:lnTo>
                  <a:lnTo>
                    <a:pt x="2841963" y="2061101"/>
                  </a:lnTo>
                  <a:lnTo>
                    <a:pt x="2818874" y="2016214"/>
                  </a:lnTo>
                  <a:lnTo>
                    <a:pt x="2795386" y="1971798"/>
                  </a:lnTo>
                  <a:lnTo>
                    <a:pt x="2771497" y="1927852"/>
                  </a:lnTo>
                  <a:lnTo>
                    <a:pt x="2747208" y="1884376"/>
                  </a:lnTo>
                  <a:lnTo>
                    <a:pt x="2722519" y="1841371"/>
                  </a:lnTo>
                  <a:lnTo>
                    <a:pt x="2697430" y="1798837"/>
                  </a:lnTo>
                  <a:lnTo>
                    <a:pt x="2671941" y="1756772"/>
                  </a:lnTo>
                  <a:lnTo>
                    <a:pt x="2646052" y="1715179"/>
                  </a:lnTo>
                  <a:lnTo>
                    <a:pt x="2619763" y="1674055"/>
                  </a:lnTo>
                  <a:lnTo>
                    <a:pt x="2593073" y="1633402"/>
                  </a:lnTo>
                  <a:lnTo>
                    <a:pt x="2565984" y="1593220"/>
                  </a:lnTo>
                  <a:lnTo>
                    <a:pt x="2538494" y="1553507"/>
                  </a:lnTo>
                  <a:lnTo>
                    <a:pt x="2510604" y="1514266"/>
                  </a:lnTo>
                  <a:lnTo>
                    <a:pt x="2482314" y="1475494"/>
                  </a:lnTo>
                  <a:lnTo>
                    <a:pt x="2453624" y="1437193"/>
                  </a:lnTo>
                  <a:lnTo>
                    <a:pt x="2424534" y="1399363"/>
                  </a:lnTo>
                  <a:lnTo>
                    <a:pt x="2395044" y="1362003"/>
                  </a:lnTo>
                  <a:lnTo>
                    <a:pt x="2365153" y="1325113"/>
                  </a:lnTo>
                  <a:lnTo>
                    <a:pt x="2334863" y="1288694"/>
                  </a:lnTo>
                  <a:lnTo>
                    <a:pt x="2304172" y="1252745"/>
                  </a:lnTo>
                  <a:lnTo>
                    <a:pt x="2273081" y="1217267"/>
                  </a:lnTo>
                  <a:lnTo>
                    <a:pt x="2241591" y="1182259"/>
                  </a:lnTo>
                  <a:lnTo>
                    <a:pt x="2209700" y="1147721"/>
                  </a:lnTo>
                  <a:lnTo>
                    <a:pt x="2177408" y="1113654"/>
                  </a:lnTo>
                  <a:lnTo>
                    <a:pt x="2144717" y="1080057"/>
                  </a:lnTo>
                  <a:lnTo>
                    <a:pt x="2111626" y="1046931"/>
                  </a:lnTo>
                  <a:lnTo>
                    <a:pt x="2078134" y="1014275"/>
                  </a:lnTo>
                  <a:lnTo>
                    <a:pt x="2044243" y="982089"/>
                  </a:lnTo>
                  <a:lnTo>
                    <a:pt x="2009951" y="950374"/>
                  </a:lnTo>
                  <a:lnTo>
                    <a:pt x="1975259" y="919130"/>
                  </a:lnTo>
                  <a:lnTo>
                    <a:pt x="1940167" y="888355"/>
                  </a:lnTo>
                  <a:lnTo>
                    <a:pt x="1904675" y="858051"/>
                  </a:lnTo>
                  <a:lnTo>
                    <a:pt x="1868783" y="828218"/>
                  </a:lnTo>
                  <a:lnTo>
                    <a:pt x="1832491" y="798855"/>
                  </a:lnTo>
                  <a:lnTo>
                    <a:pt x="1795799" y="769962"/>
                  </a:lnTo>
                  <a:lnTo>
                    <a:pt x="1758706" y="741540"/>
                  </a:lnTo>
                  <a:lnTo>
                    <a:pt x="1721213" y="713588"/>
                  </a:lnTo>
                  <a:lnTo>
                    <a:pt x="1683321" y="686107"/>
                  </a:lnTo>
                  <a:lnTo>
                    <a:pt x="1645028" y="659096"/>
                  </a:lnTo>
                  <a:lnTo>
                    <a:pt x="1606335" y="632556"/>
                  </a:lnTo>
                  <a:lnTo>
                    <a:pt x="1567242" y="606486"/>
                  </a:lnTo>
                  <a:lnTo>
                    <a:pt x="1527748" y="580886"/>
                  </a:lnTo>
                  <a:lnTo>
                    <a:pt x="1487855" y="555757"/>
                  </a:lnTo>
                  <a:lnTo>
                    <a:pt x="1447561" y="531098"/>
                  </a:lnTo>
                  <a:lnTo>
                    <a:pt x="1406868" y="506909"/>
                  </a:lnTo>
                  <a:lnTo>
                    <a:pt x="1365774" y="483191"/>
                  </a:lnTo>
                  <a:lnTo>
                    <a:pt x="1324280" y="459944"/>
                  </a:lnTo>
                  <a:lnTo>
                    <a:pt x="1282386" y="437166"/>
                  </a:lnTo>
                  <a:lnTo>
                    <a:pt x="1240092" y="414860"/>
                  </a:lnTo>
                  <a:lnTo>
                    <a:pt x="1197398" y="393023"/>
                  </a:lnTo>
                  <a:lnTo>
                    <a:pt x="1154303" y="371657"/>
                  </a:lnTo>
                  <a:lnTo>
                    <a:pt x="1110809" y="350762"/>
                  </a:lnTo>
                  <a:lnTo>
                    <a:pt x="1066914" y="330337"/>
                  </a:lnTo>
                  <a:lnTo>
                    <a:pt x="1022619" y="310382"/>
                  </a:lnTo>
                  <a:lnTo>
                    <a:pt x="977925" y="290898"/>
                  </a:lnTo>
                  <a:lnTo>
                    <a:pt x="932829" y="271884"/>
                  </a:lnTo>
                  <a:lnTo>
                    <a:pt x="887334" y="253340"/>
                  </a:lnTo>
                  <a:lnTo>
                    <a:pt x="841439" y="235267"/>
                  </a:lnTo>
                  <a:lnTo>
                    <a:pt x="795144" y="217665"/>
                  </a:lnTo>
                  <a:lnTo>
                    <a:pt x="748448" y="200533"/>
                  </a:lnTo>
                  <a:lnTo>
                    <a:pt x="701352" y="183871"/>
                  </a:lnTo>
                  <a:lnTo>
                    <a:pt x="653857" y="167679"/>
                  </a:lnTo>
                  <a:lnTo>
                    <a:pt x="605961" y="151958"/>
                  </a:lnTo>
                  <a:lnTo>
                    <a:pt x="557665" y="136708"/>
                  </a:lnTo>
                  <a:lnTo>
                    <a:pt x="508969" y="121928"/>
                  </a:lnTo>
                  <a:lnTo>
                    <a:pt x="459872" y="107618"/>
                  </a:lnTo>
                  <a:lnTo>
                    <a:pt x="410376" y="93779"/>
                  </a:lnTo>
                  <a:lnTo>
                    <a:pt x="360479" y="80410"/>
                  </a:lnTo>
                  <a:lnTo>
                    <a:pt x="310182" y="67512"/>
                  </a:lnTo>
                  <a:lnTo>
                    <a:pt x="259486" y="55083"/>
                  </a:lnTo>
                  <a:lnTo>
                    <a:pt x="208389" y="43126"/>
                  </a:lnTo>
                  <a:lnTo>
                    <a:pt x="156892" y="31639"/>
                  </a:lnTo>
                  <a:lnTo>
                    <a:pt x="104994" y="20622"/>
                  </a:lnTo>
                  <a:lnTo>
                    <a:pt x="52697" y="10075"/>
                  </a:lnTo>
                  <a:lnTo>
                    <a:pt x="0" y="0"/>
                  </a:lnTo>
                  <a:close/>
                </a:path>
              </a:pathLst>
            </a:custGeom>
            <a:ln w="238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8519" y="2253414"/>
              <a:ext cx="126067" cy="1260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3311" y="2813547"/>
              <a:ext cx="126067" cy="1260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3337" y="3468232"/>
              <a:ext cx="126055" cy="1260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80372" y="1280759"/>
            <a:ext cx="6098540" cy="227139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457834">
              <a:lnSpc>
                <a:spcPct val="100000"/>
              </a:lnSpc>
              <a:spcBef>
                <a:spcPts val="1230"/>
              </a:spcBef>
            </a:pPr>
            <a:r>
              <a:rPr sz="2050" dirty="0">
                <a:latin typeface="Calibri"/>
                <a:cs typeface="Calibri"/>
              </a:rPr>
              <a:t>More</a:t>
            </a:r>
            <a:r>
              <a:rPr sz="2050" spc="-35" dirty="0">
                <a:latin typeface="Calibri"/>
                <a:cs typeface="Calibri"/>
              </a:rPr>
              <a:t> </a:t>
            </a:r>
            <a:r>
              <a:rPr sz="2050" spc="-15" dirty="0">
                <a:latin typeface="Calibri"/>
                <a:cs typeface="Calibri"/>
              </a:rPr>
              <a:t>Data</a:t>
            </a:r>
            <a:endParaRPr sz="2050" dirty="0">
              <a:latin typeface="Calibri"/>
              <a:cs typeface="Calibri"/>
            </a:endParaRPr>
          </a:p>
          <a:p>
            <a:pPr marL="2399030">
              <a:lnSpc>
                <a:spcPct val="100000"/>
              </a:lnSpc>
              <a:spcBef>
                <a:spcPts val="1135"/>
              </a:spcBef>
            </a:pPr>
            <a:r>
              <a:rPr sz="2050" spc="-5" dirty="0">
                <a:latin typeface="Calibri"/>
                <a:cs typeface="Calibri"/>
              </a:rPr>
              <a:t>Distributed </a:t>
            </a:r>
            <a:r>
              <a:rPr sz="2050" dirty="0">
                <a:latin typeface="Calibri"/>
                <a:cs typeface="Calibri"/>
              </a:rPr>
              <a:t>Processing</a:t>
            </a: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latin typeface="Calibri"/>
                <a:cs typeface="Calibri"/>
              </a:rPr>
              <a:t>Increasing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Regulations</a:t>
            </a:r>
            <a:endParaRPr sz="2050" dirty="0">
              <a:latin typeface="Calibri"/>
              <a:cs typeface="Calibri"/>
            </a:endParaRPr>
          </a:p>
          <a:p>
            <a:pPr marL="3869690">
              <a:lnSpc>
                <a:spcPct val="100000"/>
              </a:lnSpc>
              <a:spcBef>
                <a:spcPts val="750"/>
              </a:spcBef>
            </a:pPr>
            <a:r>
              <a:rPr sz="2050" spc="-15" dirty="0">
                <a:latin typeface="Calibri"/>
                <a:cs typeface="Calibri"/>
              </a:rPr>
              <a:t>Weak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Access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Control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95518" y="4764054"/>
            <a:ext cx="3257550" cy="150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6150" marR="5080" indent="-934085">
              <a:lnSpc>
                <a:spcPct val="128400"/>
              </a:lnSpc>
              <a:spcBef>
                <a:spcPts val="95"/>
              </a:spcBef>
            </a:pPr>
            <a:r>
              <a:rPr sz="2050" spc="-10" dirty="0">
                <a:latin typeface="Calibri"/>
                <a:cs typeface="Calibri"/>
              </a:rPr>
              <a:t>Data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Thefts,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Security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Breaches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Failed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Audits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 dirty="0">
              <a:latin typeface="Calibri"/>
              <a:cs typeface="Calibri"/>
            </a:endParaRPr>
          </a:p>
          <a:p>
            <a:pPr marL="617220">
              <a:lnSpc>
                <a:spcPct val="100000"/>
              </a:lnSpc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3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2998BB-CB6C-4752-E1BE-F6E7BB78EF12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2934335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10" dirty="0"/>
              <a:t>BI</a:t>
            </a:r>
            <a:r>
              <a:rPr spc="-20" dirty="0"/>
              <a:t> </a:t>
            </a:r>
            <a:r>
              <a:rPr spc="15" dirty="0"/>
              <a:t>and</a:t>
            </a:r>
            <a:r>
              <a:rPr spc="-15" dirty="0"/>
              <a:t> </a:t>
            </a:r>
            <a:r>
              <a:rPr spc="15" dirty="0"/>
              <a:t>Security</a:t>
            </a:r>
          </a:p>
          <a:p>
            <a:pPr marL="12700">
              <a:lnSpc>
                <a:spcPts val="2605"/>
              </a:lnSpc>
            </a:pPr>
            <a:r>
              <a:rPr sz="2250" spc="-5" dirty="0"/>
              <a:t>The evolving</a:t>
            </a:r>
            <a:r>
              <a:rPr sz="2250" spc="-20" dirty="0"/>
              <a:t> </a:t>
            </a:r>
            <a:r>
              <a:rPr sz="2250" spc="-5" dirty="0"/>
              <a:t>landscape..</a:t>
            </a:r>
            <a:endParaRPr sz="2250" dirty="0"/>
          </a:p>
        </p:txBody>
      </p:sp>
      <p:grpSp>
        <p:nvGrpSpPr>
          <p:cNvPr id="5" name="object 5"/>
          <p:cNvGrpSpPr/>
          <p:nvPr/>
        </p:nvGrpSpPr>
        <p:grpSpPr>
          <a:xfrm>
            <a:off x="3342805" y="1836877"/>
            <a:ext cx="3787140" cy="3062605"/>
            <a:chOff x="3342805" y="1836877"/>
            <a:chExt cx="3787140" cy="3062605"/>
          </a:xfrm>
        </p:grpSpPr>
        <p:sp>
          <p:nvSpPr>
            <p:cNvPr id="6" name="object 6"/>
            <p:cNvSpPr/>
            <p:nvPr/>
          </p:nvSpPr>
          <p:spPr>
            <a:xfrm>
              <a:off x="3354870" y="1848942"/>
              <a:ext cx="3763010" cy="3038475"/>
            </a:xfrm>
            <a:custGeom>
              <a:avLst/>
              <a:gdLst/>
              <a:ahLst/>
              <a:cxnLst/>
              <a:rect l="l" t="t" r="r" b="b"/>
              <a:pathLst>
                <a:path w="3763009" h="3038475">
                  <a:moveTo>
                    <a:pt x="0" y="0"/>
                  </a:moveTo>
                  <a:lnTo>
                    <a:pt x="52697" y="10075"/>
                  </a:lnTo>
                  <a:lnTo>
                    <a:pt x="104993" y="20622"/>
                  </a:lnTo>
                  <a:lnTo>
                    <a:pt x="156890" y="31639"/>
                  </a:lnTo>
                  <a:lnTo>
                    <a:pt x="208387" y="43126"/>
                  </a:lnTo>
                  <a:lnTo>
                    <a:pt x="259483" y="55083"/>
                  </a:lnTo>
                  <a:lnTo>
                    <a:pt x="310180" y="67512"/>
                  </a:lnTo>
                  <a:lnTo>
                    <a:pt x="360476" y="80410"/>
                  </a:lnTo>
                  <a:lnTo>
                    <a:pt x="410372" y="93779"/>
                  </a:lnTo>
                  <a:lnTo>
                    <a:pt x="459868" y="107618"/>
                  </a:lnTo>
                  <a:lnTo>
                    <a:pt x="508964" y="121928"/>
                  </a:lnTo>
                  <a:lnTo>
                    <a:pt x="557660" y="136708"/>
                  </a:lnTo>
                  <a:lnTo>
                    <a:pt x="605956" y="151958"/>
                  </a:lnTo>
                  <a:lnTo>
                    <a:pt x="653851" y="167679"/>
                  </a:lnTo>
                  <a:lnTo>
                    <a:pt x="701347" y="183871"/>
                  </a:lnTo>
                  <a:lnTo>
                    <a:pt x="748442" y="200533"/>
                  </a:lnTo>
                  <a:lnTo>
                    <a:pt x="795138" y="217665"/>
                  </a:lnTo>
                  <a:lnTo>
                    <a:pt x="841433" y="235267"/>
                  </a:lnTo>
                  <a:lnTo>
                    <a:pt x="887328" y="253340"/>
                  </a:lnTo>
                  <a:lnTo>
                    <a:pt x="932823" y="271884"/>
                  </a:lnTo>
                  <a:lnTo>
                    <a:pt x="977917" y="290898"/>
                  </a:lnTo>
                  <a:lnTo>
                    <a:pt x="1022612" y="310382"/>
                  </a:lnTo>
                  <a:lnTo>
                    <a:pt x="1066907" y="330337"/>
                  </a:lnTo>
                  <a:lnTo>
                    <a:pt x="1110801" y="350762"/>
                  </a:lnTo>
                  <a:lnTo>
                    <a:pt x="1154295" y="371657"/>
                  </a:lnTo>
                  <a:lnTo>
                    <a:pt x="1197390" y="393023"/>
                  </a:lnTo>
                  <a:lnTo>
                    <a:pt x="1240084" y="414860"/>
                  </a:lnTo>
                  <a:lnTo>
                    <a:pt x="1282378" y="437166"/>
                  </a:lnTo>
                  <a:lnTo>
                    <a:pt x="1324271" y="459944"/>
                  </a:lnTo>
                  <a:lnTo>
                    <a:pt x="1365765" y="483191"/>
                  </a:lnTo>
                  <a:lnTo>
                    <a:pt x="1406859" y="506909"/>
                  </a:lnTo>
                  <a:lnTo>
                    <a:pt x="1447552" y="531098"/>
                  </a:lnTo>
                  <a:lnTo>
                    <a:pt x="1487846" y="555757"/>
                  </a:lnTo>
                  <a:lnTo>
                    <a:pt x="1527739" y="580886"/>
                  </a:lnTo>
                  <a:lnTo>
                    <a:pt x="1567232" y="606486"/>
                  </a:lnTo>
                  <a:lnTo>
                    <a:pt x="1606325" y="632556"/>
                  </a:lnTo>
                  <a:lnTo>
                    <a:pt x="1645018" y="659096"/>
                  </a:lnTo>
                  <a:lnTo>
                    <a:pt x="1683311" y="686107"/>
                  </a:lnTo>
                  <a:lnTo>
                    <a:pt x="1721204" y="713588"/>
                  </a:lnTo>
                  <a:lnTo>
                    <a:pt x="1758697" y="741540"/>
                  </a:lnTo>
                  <a:lnTo>
                    <a:pt x="1795789" y="769962"/>
                  </a:lnTo>
                  <a:lnTo>
                    <a:pt x="1832481" y="798855"/>
                  </a:lnTo>
                  <a:lnTo>
                    <a:pt x="1868774" y="828218"/>
                  </a:lnTo>
                  <a:lnTo>
                    <a:pt x="1904666" y="858051"/>
                  </a:lnTo>
                  <a:lnTo>
                    <a:pt x="1940158" y="888355"/>
                  </a:lnTo>
                  <a:lnTo>
                    <a:pt x="1975250" y="919130"/>
                  </a:lnTo>
                  <a:lnTo>
                    <a:pt x="2009942" y="950374"/>
                  </a:lnTo>
                  <a:lnTo>
                    <a:pt x="2044234" y="982089"/>
                  </a:lnTo>
                  <a:lnTo>
                    <a:pt x="2078125" y="1014275"/>
                  </a:lnTo>
                  <a:lnTo>
                    <a:pt x="2111617" y="1046931"/>
                  </a:lnTo>
                  <a:lnTo>
                    <a:pt x="2144708" y="1080057"/>
                  </a:lnTo>
                  <a:lnTo>
                    <a:pt x="2177400" y="1113654"/>
                  </a:lnTo>
                  <a:lnTo>
                    <a:pt x="2209691" y="1147721"/>
                  </a:lnTo>
                  <a:lnTo>
                    <a:pt x="2241582" y="1182259"/>
                  </a:lnTo>
                  <a:lnTo>
                    <a:pt x="2273073" y="1217267"/>
                  </a:lnTo>
                  <a:lnTo>
                    <a:pt x="2304164" y="1252745"/>
                  </a:lnTo>
                  <a:lnTo>
                    <a:pt x="2334855" y="1288694"/>
                  </a:lnTo>
                  <a:lnTo>
                    <a:pt x="2365145" y="1325113"/>
                  </a:lnTo>
                  <a:lnTo>
                    <a:pt x="2395036" y="1362003"/>
                  </a:lnTo>
                  <a:lnTo>
                    <a:pt x="2424527" y="1399363"/>
                  </a:lnTo>
                  <a:lnTo>
                    <a:pt x="2453617" y="1437193"/>
                  </a:lnTo>
                  <a:lnTo>
                    <a:pt x="2482307" y="1475494"/>
                  </a:lnTo>
                  <a:lnTo>
                    <a:pt x="2510597" y="1514266"/>
                  </a:lnTo>
                  <a:lnTo>
                    <a:pt x="2538487" y="1553507"/>
                  </a:lnTo>
                  <a:lnTo>
                    <a:pt x="2565977" y="1593220"/>
                  </a:lnTo>
                  <a:lnTo>
                    <a:pt x="2593067" y="1633402"/>
                  </a:lnTo>
                  <a:lnTo>
                    <a:pt x="2619757" y="1674055"/>
                  </a:lnTo>
                  <a:lnTo>
                    <a:pt x="2646047" y="1715179"/>
                  </a:lnTo>
                  <a:lnTo>
                    <a:pt x="2671936" y="1756772"/>
                  </a:lnTo>
                  <a:lnTo>
                    <a:pt x="2697426" y="1798837"/>
                  </a:lnTo>
                  <a:lnTo>
                    <a:pt x="2722515" y="1841371"/>
                  </a:lnTo>
                  <a:lnTo>
                    <a:pt x="2747204" y="1884376"/>
                  </a:lnTo>
                  <a:lnTo>
                    <a:pt x="2771494" y="1927852"/>
                  </a:lnTo>
                  <a:lnTo>
                    <a:pt x="2795383" y="1971798"/>
                  </a:lnTo>
                  <a:lnTo>
                    <a:pt x="2818872" y="2016214"/>
                  </a:lnTo>
                  <a:lnTo>
                    <a:pt x="2841960" y="2061101"/>
                  </a:lnTo>
                  <a:lnTo>
                    <a:pt x="2864649" y="2106458"/>
                  </a:lnTo>
                  <a:lnTo>
                    <a:pt x="2886938" y="2152286"/>
                  </a:lnTo>
                  <a:lnTo>
                    <a:pt x="2908826" y="2198584"/>
                  </a:lnTo>
                  <a:lnTo>
                    <a:pt x="2930315" y="2245352"/>
                  </a:lnTo>
                  <a:lnTo>
                    <a:pt x="2951403" y="2292591"/>
                  </a:lnTo>
                  <a:lnTo>
                    <a:pt x="2599397" y="2443124"/>
                  </a:lnTo>
                  <a:lnTo>
                    <a:pt x="3593528" y="3038132"/>
                  </a:lnTo>
                  <a:lnTo>
                    <a:pt x="3762705" y="1945601"/>
                  </a:lnTo>
                  <a:lnTo>
                    <a:pt x="3410699" y="2096147"/>
                  </a:lnTo>
                  <a:lnTo>
                    <a:pt x="3380854" y="2048729"/>
                  </a:lnTo>
                  <a:lnTo>
                    <a:pt x="3350779" y="2001853"/>
                  </a:lnTo>
                  <a:lnTo>
                    <a:pt x="3320472" y="1955520"/>
                  </a:lnTo>
                  <a:lnTo>
                    <a:pt x="3289935" y="1909728"/>
                  </a:lnTo>
                  <a:lnTo>
                    <a:pt x="3259167" y="1864479"/>
                  </a:lnTo>
                  <a:lnTo>
                    <a:pt x="3228168" y="1819772"/>
                  </a:lnTo>
                  <a:lnTo>
                    <a:pt x="3196937" y="1775607"/>
                  </a:lnTo>
                  <a:lnTo>
                    <a:pt x="3165476" y="1731985"/>
                  </a:lnTo>
                  <a:lnTo>
                    <a:pt x="3133784" y="1688904"/>
                  </a:lnTo>
                  <a:lnTo>
                    <a:pt x="3101861" y="1646366"/>
                  </a:lnTo>
                  <a:lnTo>
                    <a:pt x="3069707" y="1604370"/>
                  </a:lnTo>
                  <a:lnTo>
                    <a:pt x="3037322" y="1562917"/>
                  </a:lnTo>
                  <a:lnTo>
                    <a:pt x="3004707" y="1522005"/>
                  </a:lnTo>
                  <a:lnTo>
                    <a:pt x="2971860" y="1481636"/>
                  </a:lnTo>
                  <a:lnTo>
                    <a:pt x="2938782" y="1441809"/>
                  </a:lnTo>
                  <a:lnTo>
                    <a:pt x="2905474" y="1402525"/>
                  </a:lnTo>
                  <a:lnTo>
                    <a:pt x="2871934" y="1363782"/>
                  </a:lnTo>
                  <a:lnTo>
                    <a:pt x="2838164" y="1325582"/>
                  </a:lnTo>
                  <a:lnTo>
                    <a:pt x="2804162" y="1287924"/>
                  </a:lnTo>
                  <a:lnTo>
                    <a:pt x="2769930" y="1250808"/>
                  </a:lnTo>
                  <a:lnTo>
                    <a:pt x="2735466" y="1214234"/>
                  </a:lnTo>
                  <a:lnTo>
                    <a:pt x="2700772" y="1178203"/>
                  </a:lnTo>
                  <a:lnTo>
                    <a:pt x="2665847" y="1142714"/>
                  </a:lnTo>
                  <a:lnTo>
                    <a:pt x="2630691" y="1107767"/>
                  </a:lnTo>
                  <a:lnTo>
                    <a:pt x="2595304" y="1073362"/>
                  </a:lnTo>
                  <a:lnTo>
                    <a:pt x="2559686" y="1039500"/>
                  </a:lnTo>
                  <a:lnTo>
                    <a:pt x="2523837" y="1006179"/>
                  </a:lnTo>
                  <a:lnTo>
                    <a:pt x="2487757" y="973401"/>
                  </a:lnTo>
                  <a:lnTo>
                    <a:pt x="2451446" y="941165"/>
                  </a:lnTo>
                  <a:lnTo>
                    <a:pt x="2414905" y="909472"/>
                  </a:lnTo>
                  <a:lnTo>
                    <a:pt x="2378132" y="878320"/>
                  </a:lnTo>
                  <a:lnTo>
                    <a:pt x="2341128" y="847711"/>
                  </a:lnTo>
                  <a:lnTo>
                    <a:pt x="2303894" y="817644"/>
                  </a:lnTo>
                  <a:lnTo>
                    <a:pt x="2266428" y="788119"/>
                  </a:lnTo>
                  <a:lnTo>
                    <a:pt x="2228732" y="759137"/>
                  </a:lnTo>
                  <a:lnTo>
                    <a:pt x="2190805" y="730697"/>
                  </a:lnTo>
                  <a:lnTo>
                    <a:pt x="2152646" y="702798"/>
                  </a:lnTo>
                  <a:lnTo>
                    <a:pt x="2114257" y="675443"/>
                  </a:lnTo>
                  <a:lnTo>
                    <a:pt x="2075637" y="648629"/>
                  </a:lnTo>
                  <a:lnTo>
                    <a:pt x="2036786" y="622357"/>
                  </a:lnTo>
                  <a:lnTo>
                    <a:pt x="1997704" y="596628"/>
                  </a:lnTo>
                  <a:lnTo>
                    <a:pt x="1958391" y="571441"/>
                  </a:lnTo>
                  <a:lnTo>
                    <a:pt x="1918847" y="546796"/>
                  </a:lnTo>
                  <a:lnTo>
                    <a:pt x="1879072" y="522694"/>
                  </a:lnTo>
                  <a:lnTo>
                    <a:pt x="1839067" y="499133"/>
                  </a:lnTo>
                  <a:lnTo>
                    <a:pt x="1798830" y="476115"/>
                  </a:lnTo>
                  <a:lnTo>
                    <a:pt x="1758362" y="453639"/>
                  </a:lnTo>
                  <a:lnTo>
                    <a:pt x="1717664" y="431706"/>
                  </a:lnTo>
                  <a:lnTo>
                    <a:pt x="1676735" y="410314"/>
                  </a:lnTo>
                  <a:lnTo>
                    <a:pt x="1635574" y="389465"/>
                  </a:lnTo>
                  <a:lnTo>
                    <a:pt x="1594183" y="369158"/>
                  </a:lnTo>
                  <a:lnTo>
                    <a:pt x="1552561" y="349393"/>
                  </a:lnTo>
                  <a:lnTo>
                    <a:pt x="1510707" y="330170"/>
                  </a:lnTo>
                  <a:lnTo>
                    <a:pt x="1468623" y="311490"/>
                  </a:lnTo>
                  <a:lnTo>
                    <a:pt x="1426308" y="293351"/>
                  </a:lnTo>
                  <a:lnTo>
                    <a:pt x="1383762" y="275755"/>
                  </a:lnTo>
                  <a:lnTo>
                    <a:pt x="1340985" y="258701"/>
                  </a:lnTo>
                  <a:lnTo>
                    <a:pt x="1297977" y="242190"/>
                  </a:lnTo>
                  <a:lnTo>
                    <a:pt x="1254739" y="226220"/>
                  </a:lnTo>
                  <a:lnTo>
                    <a:pt x="1211269" y="210793"/>
                  </a:lnTo>
                  <a:lnTo>
                    <a:pt x="1167568" y="195908"/>
                  </a:lnTo>
                  <a:lnTo>
                    <a:pt x="1123637" y="181565"/>
                  </a:lnTo>
                  <a:lnTo>
                    <a:pt x="1079474" y="167765"/>
                  </a:lnTo>
                  <a:lnTo>
                    <a:pt x="1035081" y="154506"/>
                  </a:lnTo>
                  <a:lnTo>
                    <a:pt x="990456" y="141790"/>
                  </a:lnTo>
                  <a:lnTo>
                    <a:pt x="945601" y="129616"/>
                  </a:lnTo>
                  <a:lnTo>
                    <a:pt x="900515" y="117984"/>
                  </a:lnTo>
                  <a:lnTo>
                    <a:pt x="855198" y="106895"/>
                  </a:lnTo>
                  <a:lnTo>
                    <a:pt x="809649" y="96348"/>
                  </a:lnTo>
                  <a:lnTo>
                    <a:pt x="763870" y="86342"/>
                  </a:lnTo>
                  <a:lnTo>
                    <a:pt x="717860" y="76879"/>
                  </a:lnTo>
                  <a:lnTo>
                    <a:pt x="671620" y="67959"/>
                  </a:lnTo>
                  <a:lnTo>
                    <a:pt x="625148" y="59580"/>
                  </a:lnTo>
                  <a:lnTo>
                    <a:pt x="578445" y="51744"/>
                  </a:lnTo>
                  <a:lnTo>
                    <a:pt x="531511" y="44450"/>
                  </a:lnTo>
                  <a:lnTo>
                    <a:pt x="484347" y="37698"/>
                  </a:lnTo>
                  <a:lnTo>
                    <a:pt x="436951" y="31488"/>
                  </a:lnTo>
                  <a:lnTo>
                    <a:pt x="389325" y="25820"/>
                  </a:lnTo>
                  <a:lnTo>
                    <a:pt x="341467" y="20695"/>
                  </a:lnTo>
                  <a:lnTo>
                    <a:pt x="293379" y="16112"/>
                  </a:lnTo>
                  <a:lnTo>
                    <a:pt x="245060" y="12071"/>
                  </a:lnTo>
                  <a:lnTo>
                    <a:pt x="196510" y="8572"/>
                  </a:lnTo>
                  <a:lnTo>
                    <a:pt x="147728" y="5616"/>
                  </a:lnTo>
                  <a:lnTo>
                    <a:pt x="98716" y="3202"/>
                  </a:lnTo>
                  <a:lnTo>
                    <a:pt x="49473" y="1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54870" y="1848942"/>
              <a:ext cx="3763010" cy="3038475"/>
            </a:xfrm>
            <a:custGeom>
              <a:avLst/>
              <a:gdLst/>
              <a:ahLst/>
              <a:cxnLst/>
              <a:rect l="l" t="t" r="r" b="b"/>
              <a:pathLst>
                <a:path w="3763009" h="3038475">
                  <a:moveTo>
                    <a:pt x="0" y="0"/>
                  </a:moveTo>
                  <a:lnTo>
                    <a:pt x="49473" y="1329"/>
                  </a:lnTo>
                  <a:lnTo>
                    <a:pt x="98716" y="3202"/>
                  </a:lnTo>
                  <a:lnTo>
                    <a:pt x="147728" y="5616"/>
                  </a:lnTo>
                  <a:lnTo>
                    <a:pt x="196510" y="8572"/>
                  </a:lnTo>
                  <a:lnTo>
                    <a:pt x="245060" y="12071"/>
                  </a:lnTo>
                  <a:lnTo>
                    <a:pt x="293379" y="16112"/>
                  </a:lnTo>
                  <a:lnTo>
                    <a:pt x="341467" y="20695"/>
                  </a:lnTo>
                  <a:lnTo>
                    <a:pt x="389325" y="25820"/>
                  </a:lnTo>
                  <a:lnTo>
                    <a:pt x="436951" y="31488"/>
                  </a:lnTo>
                  <a:lnTo>
                    <a:pt x="484347" y="37698"/>
                  </a:lnTo>
                  <a:lnTo>
                    <a:pt x="531511" y="44450"/>
                  </a:lnTo>
                  <a:lnTo>
                    <a:pt x="578445" y="51744"/>
                  </a:lnTo>
                  <a:lnTo>
                    <a:pt x="625148" y="59580"/>
                  </a:lnTo>
                  <a:lnTo>
                    <a:pt x="671620" y="67959"/>
                  </a:lnTo>
                  <a:lnTo>
                    <a:pt x="717860" y="76879"/>
                  </a:lnTo>
                  <a:lnTo>
                    <a:pt x="763870" y="86342"/>
                  </a:lnTo>
                  <a:lnTo>
                    <a:pt x="809649" y="96348"/>
                  </a:lnTo>
                  <a:lnTo>
                    <a:pt x="855198" y="106895"/>
                  </a:lnTo>
                  <a:lnTo>
                    <a:pt x="900515" y="117984"/>
                  </a:lnTo>
                  <a:lnTo>
                    <a:pt x="945601" y="129616"/>
                  </a:lnTo>
                  <a:lnTo>
                    <a:pt x="990456" y="141790"/>
                  </a:lnTo>
                  <a:lnTo>
                    <a:pt x="1035081" y="154506"/>
                  </a:lnTo>
                  <a:lnTo>
                    <a:pt x="1079474" y="167765"/>
                  </a:lnTo>
                  <a:lnTo>
                    <a:pt x="1123637" y="181565"/>
                  </a:lnTo>
                  <a:lnTo>
                    <a:pt x="1167568" y="195908"/>
                  </a:lnTo>
                  <a:lnTo>
                    <a:pt x="1211269" y="210793"/>
                  </a:lnTo>
                  <a:lnTo>
                    <a:pt x="1254739" y="226220"/>
                  </a:lnTo>
                  <a:lnTo>
                    <a:pt x="1297977" y="242190"/>
                  </a:lnTo>
                  <a:lnTo>
                    <a:pt x="1340985" y="258701"/>
                  </a:lnTo>
                  <a:lnTo>
                    <a:pt x="1383762" y="275755"/>
                  </a:lnTo>
                  <a:lnTo>
                    <a:pt x="1426308" y="293351"/>
                  </a:lnTo>
                  <a:lnTo>
                    <a:pt x="1468623" y="311490"/>
                  </a:lnTo>
                  <a:lnTo>
                    <a:pt x="1510707" y="330170"/>
                  </a:lnTo>
                  <a:lnTo>
                    <a:pt x="1552561" y="349393"/>
                  </a:lnTo>
                  <a:lnTo>
                    <a:pt x="1594183" y="369158"/>
                  </a:lnTo>
                  <a:lnTo>
                    <a:pt x="1635574" y="389465"/>
                  </a:lnTo>
                  <a:lnTo>
                    <a:pt x="1676735" y="410314"/>
                  </a:lnTo>
                  <a:lnTo>
                    <a:pt x="1717664" y="431706"/>
                  </a:lnTo>
                  <a:lnTo>
                    <a:pt x="1758362" y="453639"/>
                  </a:lnTo>
                  <a:lnTo>
                    <a:pt x="1798830" y="476115"/>
                  </a:lnTo>
                  <a:lnTo>
                    <a:pt x="1839067" y="499133"/>
                  </a:lnTo>
                  <a:lnTo>
                    <a:pt x="1879072" y="522694"/>
                  </a:lnTo>
                  <a:lnTo>
                    <a:pt x="1918847" y="546796"/>
                  </a:lnTo>
                  <a:lnTo>
                    <a:pt x="1958391" y="571441"/>
                  </a:lnTo>
                  <a:lnTo>
                    <a:pt x="1997704" y="596628"/>
                  </a:lnTo>
                  <a:lnTo>
                    <a:pt x="2036786" y="622357"/>
                  </a:lnTo>
                  <a:lnTo>
                    <a:pt x="2075637" y="648629"/>
                  </a:lnTo>
                  <a:lnTo>
                    <a:pt x="2114257" y="675443"/>
                  </a:lnTo>
                  <a:lnTo>
                    <a:pt x="2152646" y="702798"/>
                  </a:lnTo>
                  <a:lnTo>
                    <a:pt x="2190805" y="730697"/>
                  </a:lnTo>
                  <a:lnTo>
                    <a:pt x="2228732" y="759137"/>
                  </a:lnTo>
                  <a:lnTo>
                    <a:pt x="2266428" y="788119"/>
                  </a:lnTo>
                  <a:lnTo>
                    <a:pt x="2303894" y="817644"/>
                  </a:lnTo>
                  <a:lnTo>
                    <a:pt x="2341128" y="847711"/>
                  </a:lnTo>
                  <a:lnTo>
                    <a:pt x="2378132" y="878320"/>
                  </a:lnTo>
                  <a:lnTo>
                    <a:pt x="2414905" y="909472"/>
                  </a:lnTo>
                  <a:lnTo>
                    <a:pt x="2451446" y="941165"/>
                  </a:lnTo>
                  <a:lnTo>
                    <a:pt x="2487757" y="973401"/>
                  </a:lnTo>
                  <a:lnTo>
                    <a:pt x="2523837" y="1006179"/>
                  </a:lnTo>
                  <a:lnTo>
                    <a:pt x="2559686" y="1039500"/>
                  </a:lnTo>
                  <a:lnTo>
                    <a:pt x="2595304" y="1073362"/>
                  </a:lnTo>
                  <a:lnTo>
                    <a:pt x="2630691" y="1107767"/>
                  </a:lnTo>
                  <a:lnTo>
                    <a:pt x="2665847" y="1142714"/>
                  </a:lnTo>
                  <a:lnTo>
                    <a:pt x="2700772" y="1178203"/>
                  </a:lnTo>
                  <a:lnTo>
                    <a:pt x="2735466" y="1214234"/>
                  </a:lnTo>
                  <a:lnTo>
                    <a:pt x="2769930" y="1250808"/>
                  </a:lnTo>
                  <a:lnTo>
                    <a:pt x="2804162" y="1287924"/>
                  </a:lnTo>
                  <a:lnTo>
                    <a:pt x="2838164" y="1325582"/>
                  </a:lnTo>
                  <a:lnTo>
                    <a:pt x="2871934" y="1363782"/>
                  </a:lnTo>
                  <a:lnTo>
                    <a:pt x="2905474" y="1402525"/>
                  </a:lnTo>
                  <a:lnTo>
                    <a:pt x="2938782" y="1441809"/>
                  </a:lnTo>
                  <a:lnTo>
                    <a:pt x="2971860" y="1481636"/>
                  </a:lnTo>
                  <a:lnTo>
                    <a:pt x="3004707" y="1522005"/>
                  </a:lnTo>
                  <a:lnTo>
                    <a:pt x="3037322" y="1562917"/>
                  </a:lnTo>
                  <a:lnTo>
                    <a:pt x="3069707" y="1604370"/>
                  </a:lnTo>
                  <a:lnTo>
                    <a:pt x="3101861" y="1646366"/>
                  </a:lnTo>
                  <a:lnTo>
                    <a:pt x="3133784" y="1688904"/>
                  </a:lnTo>
                  <a:lnTo>
                    <a:pt x="3165476" y="1731985"/>
                  </a:lnTo>
                  <a:lnTo>
                    <a:pt x="3196937" y="1775607"/>
                  </a:lnTo>
                  <a:lnTo>
                    <a:pt x="3228168" y="1819772"/>
                  </a:lnTo>
                  <a:lnTo>
                    <a:pt x="3259167" y="1864479"/>
                  </a:lnTo>
                  <a:lnTo>
                    <a:pt x="3289935" y="1909728"/>
                  </a:lnTo>
                  <a:lnTo>
                    <a:pt x="3320472" y="1955520"/>
                  </a:lnTo>
                  <a:lnTo>
                    <a:pt x="3350779" y="2001853"/>
                  </a:lnTo>
                  <a:lnTo>
                    <a:pt x="3380854" y="2048729"/>
                  </a:lnTo>
                  <a:lnTo>
                    <a:pt x="3410699" y="2096147"/>
                  </a:lnTo>
                  <a:lnTo>
                    <a:pt x="3762705" y="1945601"/>
                  </a:lnTo>
                  <a:lnTo>
                    <a:pt x="3593528" y="3038132"/>
                  </a:lnTo>
                  <a:lnTo>
                    <a:pt x="2599397" y="2443124"/>
                  </a:lnTo>
                  <a:lnTo>
                    <a:pt x="2951403" y="2292591"/>
                  </a:lnTo>
                  <a:lnTo>
                    <a:pt x="2930315" y="2245352"/>
                  </a:lnTo>
                  <a:lnTo>
                    <a:pt x="2908826" y="2198584"/>
                  </a:lnTo>
                  <a:lnTo>
                    <a:pt x="2886938" y="2152286"/>
                  </a:lnTo>
                  <a:lnTo>
                    <a:pt x="2864649" y="2106458"/>
                  </a:lnTo>
                  <a:lnTo>
                    <a:pt x="2841960" y="2061101"/>
                  </a:lnTo>
                  <a:lnTo>
                    <a:pt x="2818872" y="2016214"/>
                  </a:lnTo>
                  <a:lnTo>
                    <a:pt x="2795383" y="1971798"/>
                  </a:lnTo>
                  <a:lnTo>
                    <a:pt x="2771494" y="1927852"/>
                  </a:lnTo>
                  <a:lnTo>
                    <a:pt x="2747204" y="1884376"/>
                  </a:lnTo>
                  <a:lnTo>
                    <a:pt x="2722515" y="1841371"/>
                  </a:lnTo>
                  <a:lnTo>
                    <a:pt x="2697426" y="1798837"/>
                  </a:lnTo>
                  <a:lnTo>
                    <a:pt x="2671936" y="1756772"/>
                  </a:lnTo>
                  <a:lnTo>
                    <a:pt x="2646047" y="1715179"/>
                  </a:lnTo>
                  <a:lnTo>
                    <a:pt x="2619757" y="1674055"/>
                  </a:lnTo>
                  <a:lnTo>
                    <a:pt x="2593067" y="1633402"/>
                  </a:lnTo>
                  <a:lnTo>
                    <a:pt x="2565977" y="1593220"/>
                  </a:lnTo>
                  <a:lnTo>
                    <a:pt x="2538487" y="1553507"/>
                  </a:lnTo>
                  <a:lnTo>
                    <a:pt x="2510597" y="1514266"/>
                  </a:lnTo>
                  <a:lnTo>
                    <a:pt x="2482307" y="1475494"/>
                  </a:lnTo>
                  <a:lnTo>
                    <a:pt x="2453617" y="1437193"/>
                  </a:lnTo>
                  <a:lnTo>
                    <a:pt x="2424527" y="1399363"/>
                  </a:lnTo>
                  <a:lnTo>
                    <a:pt x="2395036" y="1362003"/>
                  </a:lnTo>
                  <a:lnTo>
                    <a:pt x="2365145" y="1325113"/>
                  </a:lnTo>
                  <a:lnTo>
                    <a:pt x="2334855" y="1288694"/>
                  </a:lnTo>
                  <a:lnTo>
                    <a:pt x="2304164" y="1252745"/>
                  </a:lnTo>
                  <a:lnTo>
                    <a:pt x="2273073" y="1217267"/>
                  </a:lnTo>
                  <a:lnTo>
                    <a:pt x="2241582" y="1182259"/>
                  </a:lnTo>
                  <a:lnTo>
                    <a:pt x="2209691" y="1147721"/>
                  </a:lnTo>
                  <a:lnTo>
                    <a:pt x="2177400" y="1113654"/>
                  </a:lnTo>
                  <a:lnTo>
                    <a:pt x="2144708" y="1080057"/>
                  </a:lnTo>
                  <a:lnTo>
                    <a:pt x="2111617" y="1046931"/>
                  </a:lnTo>
                  <a:lnTo>
                    <a:pt x="2078125" y="1014275"/>
                  </a:lnTo>
                  <a:lnTo>
                    <a:pt x="2044234" y="982089"/>
                  </a:lnTo>
                  <a:lnTo>
                    <a:pt x="2009942" y="950374"/>
                  </a:lnTo>
                  <a:lnTo>
                    <a:pt x="1975250" y="919130"/>
                  </a:lnTo>
                  <a:lnTo>
                    <a:pt x="1940158" y="888355"/>
                  </a:lnTo>
                  <a:lnTo>
                    <a:pt x="1904666" y="858051"/>
                  </a:lnTo>
                  <a:lnTo>
                    <a:pt x="1868774" y="828218"/>
                  </a:lnTo>
                  <a:lnTo>
                    <a:pt x="1832481" y="798855"/>
                  </a:lnTo>
                  <a:lnTo>
                    <a:pt x="1795789" y="769962"/>
                  </a:lnTo>
                  <a:lnTo>
                    <a:pt x="1758697" y="741540"/>
                  </a:lnTo>
                  <a:lnTo>
                    <a:pt x="1721204" y="713588"/>
                  </a:lnTo>
                  <a:lnTo>
                    <a:pt x="1683311" y="686107"/>
                  </a:lnTo>
                  <a:lnTo>
                    <a:pt x="1645018" y="659096"/>
                  </a:lnTo>
                  <a:lnTo>
                    <a:pt x="1606325" y="632556"/>
                  </a:lnTo>
                  <a:lnTo>
                    <a:pt x="1567232" y="606486"/>
                  </a:lnTo>
                  <a:lnTo>
                    <a:pt x="1527739" y="580886"/>
                  </a:lnTo>
                  <a:lnTo>
                    <a:pt x="1487846" y="555757"/>
                  </a:lnTo>
                  <a:lnTo>
                    <a:pt x="1447552" y="531098"/>
                  </a:lnTo>
                  <a:lnTo>
                    <a:pt x="1406859" y="506909"/>
                  </a:lnTo>
                  <a:lnTo>
                    <a:pt x="1365765" y="483191"/>
                  </a:lnTo>
                  <a:lnTo>
                    <a:pt x="1324271" y="459944"/>
                  </a:lnTo>
                  <a:lnTo>
                    <a:pt x="1282378" y="437166"/>
                  </a:lnTo>
                  <a:lnTo>
                    <a:pt x="1240084" y="414860"/>
                  </a:lnTo>
                  <a:lnTo>
                    <a:pt x="1197390" y="393023"/>
                  </a:lnTo>
                  <a:lnTo>
                    <a:pt x="1154295" y="371657"/>
                  </a:lnTo>
                  <a:lnTo>
                    <a:pt x="1110801" y="350762"/>
                  </a:lnTo>
                  <a:lnTo>
                    <a:pt x="1066907" y="330337"/>
                  </a:lnTo>
                  <a:lnTo>
                    <a:pt x="1022612" y="310382"/>
                  </a:lnTo>
                  <a:lnTo>
                    <a:pt x="977917" y="290898"/>
                  </a:lnTo>
                  <a:lnTo>
                    <a:pt x="932823" y="271884"/>
                  </a:lnTo>
                  <a:lnTo>
                    <a:pt x="887328" y="253340"/>
                  </a:lnTo>
                  <a:lnTo>
                    <a:pt x="841433" y="235267"/>
                  </a:lnTo>
                  <a:lnTo>
                    <a:pt x="795138" y="217665"/>
                  </a:lnTo>
                  <a:lnTo>
                    <a:pt x="748442" y="200533"/>
                  </a:lnTo>
                  <a:lnTo>
                    <a:pt x="701347" y="183871"/>
                  </a:lnTo>
                  <a:lnTo>
                    <a:pt x="653851" y="167679"/>
                  </a:lnTo>
                  <a:lnTo>
                    <a:pt x="605956" y="151958"/>
                  </a:lnTo>
                  <a:lnTo>
                    <a:pt x="557660" y="136708"/>
                  </a:lnTo>
                  <a:lnTo>
                    <a:pt x="508964" y="121928"/>
                  </a:lnTo>
                  <a:lnTo>
                    <a:pt x="459868" y="107618"/>
                  </a:lnTo>
                  <a:lnTo>
                    <a:pt x="410372" y="93779"/>
                  </a:lnTo>
                  <a:lnTo>
                    <a:pt x="360476" y="80410"/>
                  </a:lnTo>
                  <a:lnTo>
                    <a:pt x="310180" y="67512"/>
                  </a:lnTo>
                  <a:lnTo>
                    <a:pt x="259483" y="55083"/>
                  </a:lnTo>
                  <a:lnTo>
                    <a:pt x="208387" y="43126"/>
                  </a:lnTo>
                  <a:lnTo>
                    <a:pt x="156890" y="31639"/>
                  </a:lnTo>
                  <a:lnTo>
                    <a:pt x="104993" y="20622"/>
                  </a:lnTo>
                  <a:lnTo>
                    <a:pt x="52697" y="10075"/>
                  </a:lnTo>
                  <a:lnTo>
                    <a:pt x="0" y="0"/>
                  </a:lnTo>
                  <a:close/>
                </a:path>
              </a:pathLst>
            </a:custGeom>
            <a:ln w="2387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9343" y="2177493"/>
              <a:ext cx="126067" cy="1260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3908" y="2594358"/>
              <a:ext cx="126067" cy="1260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9769" y="3110092"/>
              <a:ext cx="126067" cy="12605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199584" y="2649109"/>
            <a:ext cx="2931795" cy="340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050" dirty="0">
                <a:latin typeface="Calibri"/>
                <a:cs typeface="Calibri"/>
              </a:rPr>
              <a:t>Self-service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Data</a:t>
            </a:r>
            <a:r>
              <a:rPr sz="2050" spc="1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Modelling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738" y="2767343"/>
            <a:ext cx="2879725" cy="6299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040765" marR="5080" indent="-1028700">
              <a:lnSpc>
                <a:spcPts val="2280"/>
              </a:lnSpc>
              <a:spcBef>
                <a:spcPts val="340"/>
              </a:spcBef>
            </a:pPr>
            <a:r>
              <a:rPr sz="2050" spc="5" dirty="0">
                <a:latin typeface="Calibri"/>
                <a:cs typeface="Calibri"/>
              </a:rPr>
              <a:t>Dynamic </a:t>
            </a:r>
            <a:r>
              <a:rPr sz="2050" spc="-5" dirty="0">
                <a:latin typeface="Calibri"/>
                <a:cs typeface="Calibri"/>
              </a:rPr>
              <a:t>Content </a:t>
            </a:r>
            <a:r>
              <a:rPr sz="2050" spc="5" dirty="0">
                <a:latin typeface="Calibri"/>
                <a:cs typeface="Calibri"/>
              </a:rPr>
              <a:t>and </a:t>
            </a:r>
            <a:r>
              <a:rPr sz="2050" spc="-10" dirty="0">
                <a:latin typeface="Calibri"/>
                <a:cs typeface="Calibri"/>
              </a:rPr>
              <a:t>Data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Sharing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5179" y="3661615"/>
            <a:ext cx="126067" cy="12463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629452" y="4683095"/>
            <a:ext cx="3257550" cy="158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46150" marR="5080" indent="-934085">
              <a:lnSpc>
                <a:spcPct val="128400"/>
              </a:lnSpc>
              <a:spcBef>
                <a:spcPts val="95"/>
              </a:spcBef>
            </a:pPr>
            <a:r>
              <a:rPr sz="2050" spc="-10" dirty="0">
                <a:latin typeface="Calibri"/>
                <a:cs typeface="Calibri"/>
              </a:rPr>
              <a:t>Data</a:t>
            </a:r>
            <a:r>
              <a:rPr sz="2050" spc="-20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Thefts,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Security</a:t>
            </a:r>
            <a:r>
              <a:rPr sz="2050" spc="5" dirty="0">
                <a:latin typeface="Calibri"/>
                <a:cs typeface="Calibri"/>
              </a:rPr>
              <a:t> </a:t>
            </a:r>
            <a:r>
              <a:rPr sz="2050" dirty="0">
                <a:latin typeface="Calibri"/>
                <a:cs typeface="Calibri"/>
              </a:rPr>
              <a:t>Breaches </a:t>
            </a:r>
            <a:r>
              <a:rPr sz="2050" spc="-450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Failed</a:t>
            </a:r>
            <a:r>
              <a:rPr sz="2050" spc="-5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Audits</a:t>
            </a:r>
            <a:endParaRPr sz="20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382905">
              <a:lnSpc>
                <a:spcPct val="100000"/>
              </a:lnSpc>
              <a:spcBef>
                <a:spcPts val="163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4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29799" y="6470248"/>
            <a:ext cx="4509770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10"/>
              </a:lnSpc>
            </a:pPr>
            <a:r>
              <a:rPr sz="650" spc="50" dirty="0">
                <a:solidFill>
                  <a:srgbClr val="6A6A6A"/>
                </a:solidFill>
                <a:latin typeface="Trebuchet MS"/>
                <a:cs typeface="Trebuchet MS"/>
              </a:rPr>
              <a:t>)</a:t>
            </a:r>
            <a:endParaRPr sz="6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23350" y="1264496"/>
            <a:ext cx="5585460" cy="942975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2050" dirty="0">
                <a:latin typeface="Calibri"/>
                <a:cs typeface="Calibri"/>
              </a:rPr>
              <a:t>Multiple</a:t>
            </a:r>
            <a:r>
              <a:rPr sz="2050" spc="1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Data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-5" dirty="0">
                <a:latin typeface="Calibri"/>
                <a:cs typeface="Calibri"/>
              </a:rPr>
              <a:t>Sources</a:t>
            </a:r>
            <a:endParaRPr sz="2050">
              <a:latin typeface="Calibri"/>
              <a:cs typeface="Calibri"/>
            </a:endParaRPr>
          </a:p>
          <a:p>
            <a:pPr marL="2895600">
              <a:lnSpc>
                <a:spcPct val="100000"/>
              </a:lnSpc>
              <a:spcBef>
                <a:spcPts val="1155"/>
              </a:spcBef>
            </a:pPr>
            <a:r>
              <a:rPr sz="2050" dirty="0">
                <a:latin typeface="Calibri"/>
                <a:cs typeface="Calibri"/>
              </a:rPr>
              <a:t>Privacy</a:t>
            </a:r>
            <a:r>
              <a:rPr sz="2050" spc="-10" dirty="0">
                <a:latin typeface="Calibri"/>
                <a:cs typeface="Calibri"/>
              </a:rPr>
              <a:t> </a:t>
            </a:r>
            <a:r>
              <a:rPr sz="2050" spc="5" dirty="0">
                <a:latin typeface="Calibri"/>
                <a:cs typeface="Calibri"/>
              </a:rPr>
              <a:t>&amp;</a:t>
            </a:r>
            <a:r>
              <a:rPr sz="2050" spc="-1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Data</a:t>
            </a:r>
            <a:r>
              <a:rPr sz="2050" spc="-5" dirty="0">
                <a:latin typeface="Calibri"/>
                <a:cs typeface="Calibri"/>
              </a:rPr>
              <a:t> Residency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ABDA7-57BC-FDCB-8F07-80B6BA33CCDA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3306046"/>
            <a:ext cx="7088505" cy="554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spc="5" dirty="0">
                <a:solidFill>
                  <a:srgbClr val="FFFFFF"/>
                </a:solidFill>
              </a:rPr>
              <a:t>Security</a:t>
            </a:r>
            <a:r>
              <a:rPr sz="3450" spc="20" dirty="0">
                <a:solidFill>
                  <a:srgbClr val="FFFFFF"/>
                </a:solidFill>
              </a:rPr>
              <a:t> </a:t>
            </a:r>
            <a:r>
              <a:rPr sz="3450" spc="5" dirty="0">
                <a:solidFill>
                  <a:srgbClr val="FFFFFF"/>
                </a:solidFill>
              </a:rPr>
              <a:t>in</a:t>
            </a:r>
            <a:r>
              <a:rPr sz="3450" spc="15" dirty="0">
                <a:solidFill>
                  <a:srgbClr val="FFFFFF"/>
                </a:solidFill>
              </a:rPr>
              <a:t> </a:t>
            </a:r>
            <a:r>
              <a:rPr sz="3450" spc="10" dirty="0">
                <a:solidFill>
                  <a:srgbClr val="FFFFFF"/>
                </a:solidFill>
              </a:rPr>
              <a:t>Big</a:t>
            </a:r>
            <a:r>
              <a:rPr sz="3450" dirty="0">
                <a:solidFill>
                  <a:srgbClr val="FFFFFF"/>
                </a:solidFill>
              </a:rPr>
              <a:t> </a:t>
            </a:r>
            <a:r>
              <a:rPr sz="3450" spc="-10" dirty="0">
                <a:solidFill>
                  <a:srgbClr val="FFFFFF"/>
                </a:solidFill>
              </a:rPr>
              <a:t>Data</a:t>
            </a:r>
            <a:r>
              <a:rPr sz="3450" spc="20" dirty="0">
                <a:solidFill>
                  <a:srgbClr val="FFFFFF"/>
                </a:solidFill>
              </a:rPr>
              <a:t> </a:t>
            </a:r>
            <a:r>
              <a:rPr sz="3450" spc="15" dirty="0">
                <a:solidFill>
                  <a:srgbClr val="FFFFFF"/>
                </a:solidFill>
              </a:rPr>
              <a:t>&amp;</a:t>
            </a:r>
            <a:r>
              <a:rPr sz="3450" spc="20" dirty="0">
                <a:solidFill>
                  <a:srgbClr val="FFFFFF"/>
                </a:solidFill>
              </a:rPr>
              <a:t> </a:t>
            </a:r>
            <a:r>
              <a:rPr sz="3450" spc="10" dirty="0">
                <a:solidFill>
                  <a:srgbClr val="FFFFFF"/>
                </a:solidFill>
              </a:rPr>
              <a:t>BI </a:t>
            </a:r>
            <a:r>
              <a:rPr sz="3450" spc="-5" dirty="0">
                <a:solidFill>
                  <a:srgbClr val="FFFFFF"/>
                </a:solidFill>
              </a:rPr>
              <a:t>Environments</a:t>
            </a:r>
            <a:endParaRPr sz="3450" dirty="0"/>
          </a:p>
        </p:txBody>
      </p:sp>
      <p:sp>
        <p:nvSpPr>
          <p:cNvPr id="3" name="object 3"/>
          <p:cNvSpPr txBox="1"/>
          <p:nvPr/>
        </p:nvSpPr>
        <p:spPr>
          <a:xfrm>
            <a:off x="2101976" y="4597967"/>
            <a:ext cx="180721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b="1" dirty="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sz="225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50" b="1" dirty="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endParaRPr sz="22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138480"/>
            <a:ext cx="5913120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10" dirty="0"/>
              <a:t>Big</a:t>
            </a:r>
            <a:r>
              <a:rPr spc="-5" dirty="0"/>
              <a:t> Data</a:t>
            </a:r>
            <a:r>
              <a:rPr spc="10" dirty="0"/>
              <a:t> </a:t>
            </a:r>
            <a:r>
              <a:rPr spc="20" dirty="0"/>
              <a:t>&amp;</a:t>
            </a:r>
            <a:r>
              <a:rPr spc="-5" dirty="0"/>
              <a:t> </a:t>
            </a:r>
            <a:r>
              <a:rPr spc="10" dirty="0"/>
              <a:t>BI</a:t>
            </a:r>
            <a:r>
              <a:rPr spc="-10" dirty="0"/>
              <a:t> </a:t>
            </a:r>
            <a:r>
              <a:rPr spc="15" dirty="0"/>
              <a:t>Security</a:t>
            </a:r>
            <a:r>
              <a:rPr spc="-10" dirty="0"/>
              <a:t> </a:t>
            </a:r>
            <a:r>
              <a:rPr spc="5" dirty="0"/>
              <a:t>Challenges</a:t>
            </a:r>
          </a:p>
          <a:p>
            <a:pPr marL="12700">
              <a:lnSpc>
                <a:spcPts val="2605"/>
              </a:lnSpc>
            </a:pPr>
            <a:r>
              <a:rPr sz="2250" dirty="0"/>
              <a:t>Security</a:t>
            </a:r>
            <a:r>
              <a:rPr sz="2250" spc="-15" dirty="0"/>
              <a:t> </a:t>
            </a:r>
            <a:r>
              <a:rPr sz="2250" spc="-5" dirty="0"/>
              <a:t>remains</a:t>
            </a:r>
            <a:r>
              <a:rPr sz="2250" spc="-25" dirty="0"/>
              <a:t> </a:t>
            </a:r>
            <a:r>
              <a:rPr sz="2250" dirty="0"/>
              <a:t>an</a:t>
            </a:r>
            <a:r>
              <a:rPr sz="2250" spc="-20" dirty="0"/>
              <a:t> </a:t>
            </a:r>
            <a:r>
              <a:rPr sz="2250" spc="-5" dirty="0"/>
              <a:t>afterthought</a:t>
            </a:r>
            <a:endParaRPr sz="2250" dirty="0"/>
          </a:p>
        </p:txBody>
      </p:sp>
      <p:sp>
        <p:nvSpPr>
          <p:cNvPr id="5" name="object 5"/>
          <p:cNvSpPr txBox="1"/>
          <p:nvPr/>
        </p:nvSpPr>
        <p:spPr>
          <a:xfrm>
            <a:off x="6000159" y="5999506"/>
            <a:ext cx="13017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9443" y="1450600"/>
            <a:ext cx="8693785" cy="3645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28470">
              <a:lnSpc>
                <a:spcPct val="131900"/>
              </a:lnSpc>
              <a:spcBef>
                <a:spcPts val="95"/>
              </a:spcBef>
            </a:pPr>
            <a:r>
              <a:rPr sz="3000" dirty="0">
                <a:latin typeface="Calibri"/>
                <a:cs typeface="Calibri"/>
              </a:rPr>
              <a:t>Security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not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part of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Design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Strategy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Access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dependent</a:t>
            </a:r>
            <a:r>
              <a:rPr sz="3000" spc="5" dirty="0">
                <a:latin typeface="Calibri"/>
                <a:cs typeface="Calibri"/>
              </a:rPr>
              <a:t> on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proprietary methods</a:t>
            </a:r>
          </a:p>
          <a:p>
            <a:pPr marL="12700" marR="5080">
              <a:lnSpc>
                <a:spcPts val="4760"/>
              </a:lnSpc>
              <a:spcBef>
                <a:spcPts val="345"/>
              </a:spcBef>
            </a:pPr>
            <a:r>
              <a:rPr sz="3000" dirty="0">
                <a:latin typeface="Calibri"/>
                <a:cs typeface="Calibri"/>
              </a:rPr>
              <a:t>Existing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IAM tools don’t support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Big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Data/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 operations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Access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control for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unstructured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data</a:t>
            </a:r>
            <a:r>
              <a:rPr sz="3000" spc="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 not </a:t>
            </a:r>
            <a:r>
              <a:rPr sz="3000" spc="5" dirty="0">
                <a:latin typeface="Calibri"/>
                <a:cs typeface="Calibri"/>
              </a:rPr>
              <a:t>a </a:t>
            </a:r>
            <a:r>
              <a:rPr sz="3000" dirty="0">
                <a:latin typeface="Calibri"/>
                <a:cs typeface="Calibri"/>
              </a:rPr>
              <a:t>‘thing’</a:t>
            </a: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3000" dirty="0">
                <a:latin typeface="Calibri"/>
                <a:cs typeface="Calibri"/>
              </a:rPr>
              <a:t>No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data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access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governance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 Big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Data</a:t>
            </a:r>
            <a:r>
              <a:rPr sz="3000" spc="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environments</a:t>
            </a: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3000" dirty="0">
                <a:latin typeface="Calibri"/>
                <a:cs typeface="Calibri"/>
              </a:rPr>
              <a:t>Big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Data</a:t>
            </a:r>
            <a:r>
              <a:rPr sz="3000" spc="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Security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Solutions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Skills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are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5" dirty="0">
                <a:latin typeface="Calibri"/>
                <a:cs typeface="Calibri"/>
              </a:rPr>
              <a:t>a </a:t>
            </a:r>
            <a:r>
              <a:rPr sz="3000" dirty="0">
                <a:latin typeface="Calibri"/>
                <a:cs typeface="Calibri"/>
              </a:rPr>
              <a:t>few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 rare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630" y="1792223"/>
            <a:ext cx="143256" cy="1415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630" y="2395334"/>
            <a:ext cx="143255" cy="14156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630" y="2998441"/>
            <a:ext cx="143255" cy="14156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630" y="3602989"/>
            <a:ext cx="143255" cy="14156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630" y="4206090"/>
            <a:ext cx="143255" cy="14156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5630" y="4809197"/>
            <a:ext cx="143256" cy="1415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26A1302-45E5-C2E0-E0BD-E2218D3B5CC0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976" y="3306046"/>
            <a:ext cx="7088505" cy="16840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b="1" spc="5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34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b="1" spc="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45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b="1" spc="1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345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b="1" spc="-1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34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b="1" spc="15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4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450" b="1" spc="10" dirty="0">
                <a:solidFill>
                  <a:srgbClr val="FFFFFF"/>
                </a:solidFill>
                <a:latin typeface="Calibri"/>
                <a:cs typeface="Calibri"/>
              </a:rPr>
              <a:t>BI </a:t>
            </a:r>
            <a:r>
              <a:rPr sz="3450" b="1" spc="-5" dirty="0">
                <a:solidFill>
                  <a:srgbClr val="FFFFFF"/>
                </a:solidFill>
                <a:latin typeface="Calibri"/>
                <a:cs typeface="Calibri"/>
              </a:rPr>
              <a:t>Environments</a:t>
            </a:r>
            <a:endParaRPr sz="3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7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10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FFFFFF"/>
                </a:solidFill>
                <a:latin typeface="Calibri"/>
                <a:cs typeface="Calibri"/>
              </a:rPr>
              <a:t>Drivers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19200" y="126807"/>
            <a:ext cx="7374255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spc="15" dirty="0"/>
              <a:t>Primary</a:t>
            </a:r>
            <a:r>
              <a:rPr spc="-40" dirty="0"/>
              <a:t> </a:t>
            </a:r>
            <a:r>
              <a:rPr dirty="0"/>
              <a:t>Drivers</a:t>
            </a:r>
            <a:r>
              <a:rPr spc="-5" dirty="0"/>
              <a:t> </a:t>
            </a:r>
            <a:r>
              <a:rPr spc="-10" dirty="0"/>
              <a:t>for</a:t>
            </a:r>
            <a:r>
              <a:rPr spc="5" dirty="0"/>
              <a:t> </a:t>
            </a:r>
            <a:r>
              <a:rPr spc="10" dirty="0"/>
              <a:t>Big</a:t>
            </a:r>
            <a:r>
              <a:rPr dirty="0"/>
              <a:t> </a:t>
            </a:r>
            <a:r>
              <a:rPr spc="-5" dirty="0"/>
              <a:t>Data </a:t>
            </a:r>
            <a:r>
              <a:rPr spc="20" dirty="0"/>
              <a:t>&amp;</a:t>
            </a:r>
            <a:r>
              <a:rPr spc="10" dirty="0"/>
              <a:t> BI</a:t>
            </a:r>
            <a:r>
              <a:rPr spc="-5" dirty="0"/>
              <a:t> </a:t>
            </a:r>
            <a:r>
              <a:rPr spc="15" dirty="0"/>
              <a:t>Security</a:t>
            </a:r>
          </a:p>
          <a:p>
            <a:pPr marL="12700">
              <a:lnSpc>
                <a:spcPts val="2605"/>
              </a:lnSpc>
            </a:pPr>
            <a:r>
              <a:rPr sz="2250" dirty="0"/>
              <a:t>Demand</a:t>
            </a:r>
            <a:r>
              <a:rPr sz="2250" spc="-5" dirty="0"/>
              <a:t> </a:t>
            </a:r>
            <a:r>
              <a:rPr sz="2250" dirty="0"/>
              <a:t>a </a:t>
            </a:r>
            <a:r>
              <a:rPr sz="2250" spc="-5" dirty="0"/>
              <a:t>‘holistic’</a:t>
            </a:r>
            <a:r>
              <a:rPr sz="2250" spc="-10" dirty="0"/>
              <a:t> </a:t>
            </a:r>
            <a:r>
              <a:rPr sz="2250" spc="-5" dirty="0"/>
              <a:t>security</a:t>
            </a:r>
            <a:r>
              <a:rPr sz="2250" dirty="0"/>
              <a:t> </a:t>
            </a:r>
            <a:r>
              <a:rPr sz="2250" spc="-5" dirty="0"/>
              <a:t>approach</a:t>
            </a:r>
            <a:endParaRPr sz="2250" dirty="0"/>
          </a:p>
        </p:txBody>
      </p:sp>
      <p:sp>
        <p:nvSpPr>
          <p:cNvPr id="5" name="object 5"/>
          <p:cNvSpPr txBox="1"/>
          <p:nvPr/>
        </p:nvSpPr>
        <p:spPr>
          <a:xfrm>
            <a:off x="6000159" y="5999506"/>
            <a:ext cx="13017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8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51925" y="1307718"/>
            <a:ext cx="2376170" cy="966469"/>
            <a:chOff x="2651925" y="1307718"/>
            <a:chExt cx="2376170" cy="966469"/>
          </a:xfrm>
        </p:grpSpPr>
        <p:sp>
          <p:nvSpPr>
            <p:cNvPr id="7" name="object 7"/>
            <p:cNvSpPr/>
            <p:nvPr/>
          </p:nvSpPr>
          <p:spPr>
            <a:xfrm>
              <a:off x="2664307" y="1320101"/>
              <a:ext cx="2351405" cy="941705"/>
            </a:xfrm>
            <a:custGeom>
              <a:avLst/>
              <a:gdLst/>
              <a:ahLst/>
              <a:cxnLst/>
              <a:rect l="l" t="t" r="r" b="b"/>
              <a:pathLst>
                <a:path w="2351404" h="941705">
                  <a:moveTo>
                    <a:pt x="1880235" y="0"/>
                  </a:moveTo>
                  <a:lnTo>
                    <a:pt x="0" y="0"/>
                  </a:lnTo>
                  <a:lnTo>
                    <a:pt x="470598" y="470598"/>
                  </a:lnTo>
                  <a:lnTo>
                    <a:pt x="0" y="941197"/>
                  </a:lnTo>
                  <a:lnTo>
                    <a:pt x="1880235" y="941197"/>
                  </a:lnTo>
                  <a:lnTo>
                    <a:pt x="2350833" y="470598"/>
                  </a:lnTo>
                  <a:lnTo>
                    <a:pt x="1880235" y="0"/>
                  </a:lnTo>
                  <a:close/>
                </a:path>
              </a:pathLst>
            </a:custGeom>
            <a:solidFill>
              <a:srgbClr val="E736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2664307" y="1320101"/>
              <a:ext cx="2351405" cy="941705"/>
            </a:xfrm>
            <a:custGeom>
              <a:avLst/>
              <a:gdLst/>
              <a:ahLst/>
              <a:cxnLst/>
              <a:rect l="l" t="t" r="r" b="b"/>
              <a:pathLst>
                <a:path w="2351404" h="941705">
                  <a:moveTo>
                    <a:pt x="0" y="0"/>
                  </a:moveTo>
                  <a:lnTo>
                    <a:pt x="1880235" y="0"/>
                  </a:lnTo>
                  <a:lnTo>
                    <a:pt x="2350833" y="470598"/>
                  </a:lnTo>
                  <a:lnTo>
                    <a:pt x="1880235" y="941197"/>
                  </a:lnTo>
                  <a:lnTo>
                    <a:pt x="0" y="941197"/>
                  </a:lnTo>
                  <a:lnTo>
                    <a:pt x="470598" y="470598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215360" y="1428488"/>
            <a:ext cx="1273810" cy="6578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5085" marR="5080" indent="-33020">
              <a:lnSpc>
                <a:spcPts val="2380"/>
              </a:lnSpc>
              <a:spcBef>
                <a:spcPts val="360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15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ribu</a:t>
            </a:r>
            <a:r>
              <a:rPr sz="215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15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endParaRPr sz="215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97615" y="1387944"/>
            <a:ext cx="1977389" cy="805815"/>
            <a:chOff x="4697615" y="1387944"/>
            <a:chExt cx="1977389" cy="805815"/>
          </a:xfrm>
        </p:grpSpPr>
        <p:sp>
          <p:nvSpPr>
            <p:cNvPr id="11" name="object 11"/>
            <p:cNvSpPr/>
            <p:nvPr/>
          </p:nvSpPr>
          <p:spPr>
            <a:xfrm>
              <a:off x="4709998" y="1400327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1562214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45"/>
                  </a:lnTo>
                  <a:lnTo>
                    <a:pt x="1562214" y="780745"/>
                  </a:lnTo>
                  <a:lnTo>
                    <a:pt x="1952586" y="390372"/>
                  </a:lnTo>
                  <a:lnTo>
                    <a:pt x="1562214" y="0"/>
                  </a:lnTo>
                  <a:close/>
                </a:path>
              </a:pathLst>
            </a:custGeom>
            <a:solidFill>
              <a:srgbClr val="F6CEF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9998" y="1400327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0" y="0"/>
                  </a:moveTo>
                  <a:lnTo>
                    <a:pt x="1562214" y="0"/>
                  </a:lnTo>
                  <a:lnTo>
                    <a:pt x="1952586" y="390372"/>
                  </a:lnTo>
                  <a:lnTo>
                    <a:pt x="1562214" y="780745"/>
                  </a:lnTo>
                  <a:lnTo>
                    <a:pt x="0" y="780745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F6CE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220458" y="1536110"/>
            <a:ext cx="948055" cy="4635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200025">
              <a:lnSpc>
                <a:spcPts val="1650"/>
              </a:lnSpc>
              <a:spcBef>
                <a:spcPts val="280"/>
              </a:spcBef>
            </a:pPr>
            <a:r>
              <a:rPr sz="1500" spc="-10" dirty="0">
                <a:latin typeface="Calibri"/>
                <a:cs typeface="Calibri"/>
              </a:rPr>
              <a:t>Secure 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spc="-10" dirty="0">
                <a:latin typeface="Calibri"/>
                <a:cs typeface="Calibri"/>
              </a:rPr>
              <a:t>nt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spc="-40" dirty="0">
                <a:latin typeface="Calibri"/>
                <a:cs typeface="Calibri"/>
              </a:rPr>
              <a:t>r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-5" dirty="0">
                <a:latin typeface="Calibri"/>
                <a:cs typeface="Calibri"/>
              </a:rPr>
              <a:t>c</a:t>
            </a:r>
            <a:r>
              <a:rPr sz="1500" spc="5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76787" y="1388150"/>
            <a:ext cx="1976120" cy="805180"/>
            <a:chOff x="6376787" y="1388150"/>
            <a:chExt cx="1976120" cy="805180"/>
          </a:xfrm>
        </p:grpSpPr>
        <p:sp>
          <p:nvSpPr>
            <p:cNvPr id="15" name="object 15"/>
            <p:cNvSpPr/>
            <p:nvPr/>
          </p:nvSpPr>
          <p:spPr>
            <a:xfrm>
              <a:off x="6388963" y="1400327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1560766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45"/>
                  </a:lnTo>
                  <a:lnTo>
                    <a:pt x="1560766" y="780745"/>
                  </a:lnTo>
                  <a:lnTo>
                    <a:pt x="1951139" y="390372"/>
                  </a:lnTo>
                  <a:lnTo>
                    <a:pt x="1560766" y="0"/>
                  </a:lnTo>
                  <a:close/>
                </a:path>
              </a:pathLst>
            </a:custGeom>
            <a:solidFill>
              <a:srgbClr val="EDCCF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8963" y="1400327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0" y="0"/>
                  </a:moveTo>
                  <a:lnTo>
                    <a:pt x="1560766" y="0"/>
                  </a:lnTo>
                  <a:lnTo>
                    <a:pt x="1951139" y="390372"/>
                  </a:lnTo>
                  <a:lnTo>
                    <a:pt x="1560766" y="780745"/>
                  </a:lnTo>
                  <a:lnTo>
                    <a:pt x="0" y="780745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EDCCF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811857" y="1431196"/>
            <a:ext cx="1122045" cy="6743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-635" algn="ctr">
              <a:lnSpc>
                <a:spcPct val="91800"/>
              </a:lnSpc>
              <a:spcBef>
                <a:spcPts val="245"/>
              </a:spcBef>
            </a:pPr>
            <a:r>
              <a:rPr sz="1500" dirty="0">
                <a:latin typeface="Calibri"/>
                <a:cs typeface="Calibri"/>
              </a:rPr>
              <a:t>Guidelines </a:t>
            </a:r>
            <a:r>
              <a:rPr sz="1500" spc="-15" dirty="0">
                <a:latin typeface="Calibri"/>
                <a:cs typeface="Calibri"/>
              </a:rPr>
              <a:t>for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n-</a:t>
            </a:r>
            <a:r>
              <a:rPr sz="1500" spc="-30" dirty="0">
                <a:latin typeface="Calibri"/>
                <a:cs typeface="Calibri"/>
              </a:rPr>
              <a:t>r</a:t>
            </a:r>
            <a:r>
              <a:rPr sz="1500" spc="-5" dirty="0">
                <a:latin typeface="Calibri"/>
                <a:cs typeface="Calibri"/>
              </a:rPr>
              <a:t>e</a:t>
            </a:r>
            <a:r>
              <a:rPr sz="1500" spc="5" dirty="0">
                <a:latin typeface="Calibri"/>
                <a:cs typeface="Calibri"/>
              </a:rPr>
              <a:t>l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spc="5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nal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Calibri"/>
                <a:cs typeface="Calibri"/>
              </a:rPr>
              <a:t>data </a:t>
            </a:r>
            <a:r>
              <a:rPr sz="1500" spc="-15" dirty="0">
                <a:latin typeface="Calibri"/>
                <a:cs typeface="Calibri"/>
              </a:rPr>
              <a:t>stores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651925" y="2380703"/>
            <a:ext cx="2376170" cy="966469"/>
            <a:chOff x="2651925" y="2380703"/>
            <a:chExt cx="2376170" cy="966469"/>
          </a:xfrm>
        </p:grpSpPr>
        <p:sp>
          <p:nvSpPr>
            <p:cNvPr id="19" name="object 19"/>
            <p:cNvSpPr/>
            <p:nvPr/>
          </p:nvSpPr>
          <p:spPr>
            <a:xfrm>
              <a:off x="2664307" y="2393086"/>
              <a:ext cx="2351405" cy="941705"/>
            </a:xfrm>
            <a:custGeom>
              <a:avLst/>
              <a:gdLst/>
              <a:ahLst/>
              <a:cxnLst/>
              <a:rect l="l" t="t" r="r" b="b"/>
              <a:pathLst>
                <a:path w="2351404" h="941704">
                  <a:moveTo>
                    <a:pt x="1880235" y="0"/>
                  </a:moveTo>
                  <a:lnTo>
                    <a:pt x="0" y="0"/>
                  </a:lnTo>
                  <a:lnTo>
                    <a:pt x="470598" y="470598"/>
                  </a:lnTo>
                  <a:lnTo>
                    <a:pt x="0" y="941197"/>
                  </a:lnTo>
                  <a:lnTo>
                    <a:pt x="1880235" y="941197"/>
                  </a:lnTo>
                  <a:lnTo>
                    <a:pt x="2350833" y="470598"/>
                  </a:lnTo>
                  <a:lnTo>
                    <a:pt x="1880235" y="0"/>
                  </a:lnTo>
                  <a:close/>
                </a:path>
              </a:pathLst>
            </a:custGeom>
            <a:solidFill>
              <a:srgbClr val="8F1F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64307" y="2393086"/>
              <a:ext cx="2351405" cy="941705"/>
            </a:xfrm>
            <a:custGeom>
              <a:avLst/>
              <a:gdLst/>
              <a:ahLst/>
              <a:cxnLst/>
              <a:rect l="l" t="t" r="r" b="b"/>
              <a:pathLst>
                <a:path w="2351404" h="941704">
                  <a:moveTo>
                    <a:pt x="0" y="0"/>
                  </a:moveTo>
                  <a:lnTo>
                    <a:pt x="1880235" y="0"/>
                  </a:lnTo>
                  <a:lnTo>
                    <a:pt x="2350833" y="470598"/>
                  </a:lnTo>
                  <a:lnTo>
                    <a:pt x="1880235" y="941197"/>
                  </a:lnTo>
                  <a:lnTo>
                    <a:pt x="0" y="941197"/>
                  </a:lnTo>
                  <a:lnTo>
                    <a:pt x="470598" y="470598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48025" y="2651816"/>
            <a:ext cx="140970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spc="-1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15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50" spc="5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endParaRPr sz="2150" dirty="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97615" y="2460929"/>
            <a:ext cx="1977389" cy="805815"/>
            <a:chOff x="4697615" y="2460929"/>
            <a:chExt cx="1977389" cy="805815"/>
          </a:xfrm>
        </p:grpSpPr>
        <p:sp>
          <p:nvSpPr>
            <p:cNvPr id="23" name="object 23"/>
            <p:cNvSpPr/>
            <p:nvPr/>
          </p:nvSpPr>
          <p:spPr>
            <a:xfrm>
              <a:off x="4709998" y="2473312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1562214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45"/>
                  </a:lnTo>
                  <a:lnTo>
                    <a:pt x="1562214" y="780745"/>
                  </a:lnTo>
                  <a:lnTo>
                    <a:pt x="1952586" y="390372"/>
                  </a:lnTo>
                  <a:lnTo>
                    <a:pt x="1562214" y="0"/>
                  </a:lnTo>
                  <a:close/>
                </a:path>
              </a:pathLst>
            </a:custGeom>
            <a:solidFill>
              <a:srgbClr val="E5CBF6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09998" y="2473312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0" y="0"/>
                  </a:moveTo>
                  <a:lnTo>
                    <a:pt x="1562214" y="0"/>
                  </a:lnTo>
                  <a:lnTo>
                    <a:pt x="1952586" y="390372"/>
                  </a:lnTo>
                  <a:lnTo>
                    <a:pt x="1562214" y="780745"/>
                  </a:lnTo>
                  <a:lnTo>
                    <a:pt x="0" y="780745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E5CB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92162" y="2608600"/>
            <a:ext cx="803275" cy="4635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38100">
              <a:lnSpc>
                <a:spcPts val="1650"/>
              </a:lnSpc>
              <a:spcBef>
                <a:spcPts val="280"/>
              </a:spcBef>
            </a:pPr>
            <a:r>
              <a:rPr sz="1500" spc="-5" dirty="0">
                <a:latin typeface="Calibri"/>
                <a:cs typeface="Calibri"/>
              </a:rPr>
              <a:t>Endpoint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spc="-85" dirty="0">
                <a:latin typeface="Calibri"/>
                <a:cs typeface="Calibri"/>
              </a:rPr>
              <a:t>V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5" dirty="0">
                <a:latin typeface="Calibri"/>
                <a:cs typeface="Calibri"/>
              </a:rPr>
              <a:t>li</a:t>
            </a:r>
            <a:r>
              <a:rPr sz="1500" dirty="0">
                <a:latin typeface="Calibri"/>
                <a:cs typeface="Calibri"/>
              </a:rPr>
              <a:t>d</a:t>
            </a:r>
            <a:r>
              <a:rPr sz="1500" spc="-10" dirty="0">
                <a:latin typeface="Calibri"/>
                <a:cs typeface="Calibri"/>
              </a:rPr>
              <a:t>a</a:t>
            </a:r>
            <a:r>
              <a:rPr sz="1500" spc="5" dirty="0">
                <a:latin typeface="Calibri"/>
                <a:cs typeface="Calibri"/>
              </a:rPr>
              <a:t>ti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376787" y="2461135"/>
            <a:ext cx="1976120" cy="805180"/>
            <a:chOff x="6376787" y="2461135"/>
            <a:chExt cx="1976120" cy="805180"/>
          </a:xfrm>
        </p:grpSpPr>
        <p:sp>
          <p:nvSpPr>
            <p:cNvPr id="27" name="object 27"/>
            <p:cNvSpPr/>
            <p:nvPr/>
          </p:nvSpPr>
          <p:spPr>
            <a:xfrm>
              <a:off x="6388963" y="2473312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1560766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45"/>
                  </a:lnTo>
                  <a:lnTo>
                    <a:pt x="1560766" y="780745"/>
                  </a:lnTo>
                  <a:lnTo>
                    <a:pt x="1951139" y="390372"/>
                  </a:lnTo>
                  <a:lnTo>
                    <a:pt x="1560766" y="0"/>
                  </a:lnTo>
                  <a:close/>
                </a:path>
              </a:pathLst>
            </a:custGeom>
            <a:solidFill>
              <a:srgbClr val="DDCBF2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88963" y="2473312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0" y="0"/>
                  </a:moveTo>
                  <a:lnTo>
                    <a:pt x="1560766" y="0"/>
                  </a:lnTo>
                  <a:lnTo>
                    <a:pt x="1951139" y="390372"/>
                  </a:lnTo>
                  <a:lnTo>
                    <a:pt x="1560766" y="780745"/>
                  </a:lnTo>
                  <a:lnTo>
                    <a:pt x="0" y="780745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DDCB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814794" y="2713502"/>
            <a:ext cx="111506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Input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Filtering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51925" y="3453701"/>
            <a:ext cx="2376170" cy="964565"/>
            <a:chOff x="2651925" y="3453701"/>
            <a:chExt cx="2376170" cy="964565"/>
          </a:xfrm>
        </p:grpSpPr>
        <p:sp>
          <p:nvSpPr>
            <p:cNvPr id="31" name="object 31"/>
            <p:cNvSpPr/>
            <p:nvPr/>
          </p:nvSpPr>
          <p:spPr>
            <a:xfrm>
              <a:off x="2664307" y="3466084"/>
              <a:ext cx="2351405" cy="939800"/>
            </a:xfrm>
            <a:custGeom>
              <a:avLst/>
              <a:gdLst/>
              <a:ahLst/>
              <a:cxnLst/>
              <a:rect l="l" t="t" r="r" b="b"/>
              <a:pathLst>
                <a:path w="2351404" h="939800">
                  <a:moveTo>
                    <a:pt x="1880946" y="0"/>
                  </a:moveTo>
                  <a:lnTo>
                    <a:pt x="0" y="0"/>
                  </a:lnTo>
                  <a:lnTo>
                    <a:pt x="469874" y="469874"/>
                  </a:lnTo>
                  <a:lnTo>
                    <a:pt x="0" y="939749"/>
                  </a:lnTo>
                  <a:lnTo>
                    <a:pt x="1880946" y="939749"/>
                  </a:lnTo>
                  <a:lnTo>
                    <a:pt x="2350833" y="469874"/>
                  </a:lnTo>
                  <a:lnTo>
                    <a:pt x="1880946" y="0"/>
                  </a:lnTo>
                  <a:close/>
                </a:path>
              </a:pathLst>
            </a:custGeom>
            <a:solidFill>
              <a:srgbClr val="3F1F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4307" y="3466084"/>
              <a:ext cx="2351405" cy="939800"/>
            </a:xfrm>
            <a:custGeom>
              <a:avLst/>
              <a:gdLst/>
              <a:ahLst/>
              <a:cxnLst/>
              <a:rect l="l" t="t" r="r" b="b"/>
              <a:pathLst>
                <a:path w="2351404" h="939800">
                  <a:moveTo>
                    <a:pt x="0" y="0"/>
                  </a:moveTo>
                  <a:lnTo>
                    <a:pt x="1880946" y="0"/>
                  </a:lnTo>
                  <a:lnTo>
                    <a:pt x="2350833" y="469874"/>
                  </a:lnTo>
                  <a:lnTo>
                    <a:pt x="1880946" y="939749"/>
                  </a:lnTo>
                  <a:lnTo>
                    <a:pt x="0" y="939749"/>
                  </a:lnTo>
                  <a:lnTo>
                    <a:pt x="469874" y="469874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183864" y="3724292"/>
            <a:ext cx="1335405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97615" y="3532479"/>
            <a:ext cx="1977389" cy="805815"/>
            <a:chOff x="4697615" y="3532479"/>
            <a:chExt cx="1977389" cy="805815"/>
          </a:xfrm>
        </p:grpSpPr>
        <p:sp>
          <p:nvSpPr>
            <p:cNvPr id="35" name="object 35"/>
            <p:cNvSpPr/>
            <p:nvPr/>
          </p:nvSpPr>
          <p:spPr>
            <a:xfrm>
              <a:off x="4709998" y="3544862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1562214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57"/>
                  </a:lnTo>
                  <a:lnTo>
                    <a:pt x="1562214" y="780757"/>
                  </a:lnTo>
                  <a:lnTo>
                    <a:pt x="1952586" y="390372"/>
                  </a:lnTo>
                  <a:lnTo>
                    <a:pt x="1562214" y="0"/>
                  </a:lnTo>
                  <a:close/>
                </a:path>
              </a:pathLst>
            </a:custGeom>
            <a:solidFill>
              <a:srgbClr val="D6CBEE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09998" y="3544862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0" y="0"/>
                  </a:moveTo>
                  <a:lnTo>
                    <a:pt x="1562214" y="0"/>
                  </a:lnTo>
                  <a:lnTo>
                    <a:pt x="1952586" y="390372"/>
                  </a:lnTo>
                  <a:lnTo>
                    <a:pt x="1562214" y="780757"/>
                  </a:lnTo>
                  <a:lnTo>
                    <a:pt x="0" y="780757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D6CB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44925" y="3681090"/>
            <a:ext cx="897255" cy="4635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64135">
              <a:lnSpc>
                <a:spcPts val="1650"/>
              </a:lnSpc>
              <a:spcBef>
                <a:spcPts val="280"/>
              </a:spcBef>
            </a:pPr>
            <a:r>
              <a:rPr sz="1500" spc="-5" dirty="0">
                <a:latin typeface="Calibri"/>
                <a:cs typeface="Calibri"/>
              </a:rPr>
              <a:t>Real-time </a:t>
            </a:r>
            <a:r>
              <a:rPr sz="1500" dirty="0">
                <a:latin typeface="Calibri"/>
                <a:cs typeface="Calibri"/>
              </a:rPr>
              <a:t> M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dirty="0">
                <a:latin typeface="Calibri"/>
                <a:cs typeface="Calibri"/>
              </a:rPr>
              <a:t>n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spc="-10" dirty="0">
                <a:latin typeface="Calibri"/>
                <a:cs typeface="Calibri"/>
              </a:rPr>
              <a:t>t</a:t>
            </a:r>
            <a:r>
              <a:rPr sz="1500" spc="-5" dirty="0">
                <a:latin typeface="Calibri"/>
                <a:cs typeface="Calibri"/>
              </a:rPr>
              <a:t>o</a:t>
            </a:r>
            <a:r>
              <a:rPr sz="1500" spc="-10" dirty="0">
                <a:latin typeface="Calibri"/>
                <a:cs typeface="Calibri"/>
              </a:rPr>
              <a:t>r</a:t>
            </a:r>
            <a:r>
              <a:rPr sz="1500" spc="5" dirty="0">
                <a:latin typeface="Calibri"/>
                <a:cs typeface="Calibri"/>
              </a:rPr>
              <a:t>i</a:t>
            </a:r>
            <a:r>
              <a:rPr sz="1500" dirty="0">
                <a:latin typeface="Calibri"/>
                <a:cs typeface="Calibri"/>
              </a:rPr>
              <a:t>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376787" y="3532685"/>
            <a:ext cx="1976120" cy="805180"/>
            <a:chOff x="6376787" y="3532685"/>
            <a:chExt cx="1976120" cy="805180"/>
          </a:xfrm>
        </p:grpSpPr>
        <p:sp>
          <p:nvSpPr>
            <p:cNvPr id="39" name="object 39"/>
            <p:cNvSpPr/>
            <p:nvPr/>
          </p:nvSpPr>
          <p:spPr>
            <a:xfrm>
              <a:off x="6388963" y="3544861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1560766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57"/>
                  </a:lnTo>
                  <a:lnTo>
                    <a:pt x="1560766" y="780757"/>
                  </a:lnTo>
                  <a:lnTo>
                    <a:pt x="1951139" y="390372"/>
                  </a:lnTo>
                  <a:lnTo>
                    <a:pt x="1560766" y="0"/>
                  </a:lnTo>
                  <a:close/>
                </a:path>
              </a:pathLst>
            </a:custGeom>
            <a:solidFill>
              <a:srgbClr val="D1CBE9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88963" y="3544861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0" y="0"/>
                  </a:moveTo>
                  <a:lnTo>
                    <a:pt x="1560766" y="0"/>
                  </a:lnTo>
                  <a:lnTo>
                    <a:pt x="1951139" y="390372"/>
                  </a:lnTo>
                  <a:lnTo>
                    <a:pt x="1560766" y="780757"/>
                  </a:lnTo>
                  <a:lnTo>
                    <a:pt x="0" y="780757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D1CBE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886451" y="3576175"/>
            <a:ext cx="972185" cy="6743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1905" algn="ctr">
              <a:lnSpc>
                <a:spcPct val="91800"/>
              </a:lnSpc>
              <a:spcBef>
                <a:spcPts val="245"/>
              </a:spcBef>
            </a:pPr>
            <a:r>
              <a:rPr sz="1500" spc="-5" dirty="0">
                <a:latin typeface="Calibri"/>
                <a:cs typeface="Calibri"/>
              </a:rPr>
              <a:t>Privacy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Preserving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Data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Mining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651925" y="4525251"/>
            <a:ext cx="2376170" cy="966469"/>
            <a:chOff x="2651925" y="4525251"/>
            <a:chExt cx="2376170" cy="966469"/>
          </a:xfrm>
        </p:grpSpPr>
        <p:sp>
          <p:nvSpPr>
            <p:cNvPr id="43" name="object 43"/>
            <p:cNvSpPr/>
            <p:nvPr/>
          </p:nvSpPr>
          <p:spPr>
            <a:xfrm>
              <a:off x="2664307" y="4537633"/>
              <a:ext cx="2351405" cy="941705"/>
            </a:xfrm>
            <a:custGeom>
              <a:avLst/>
              <a:gdLst/>
              <a:ahLst/>
              <a:cxnLst/>
              <a:rect l="l" t="t" r="r" b="b"/>
              <a:pathLst>
                <a:path w="2351404" h="941704">
                  <a:moveTo>
                    <a:pt x="1880235" y="0"/>
                  </a:moveTo>
                  <a:lnTo>
                    <a:pt x="0" y="0"/>
                  </a:lnTo>
                  <a:lnTo>
                    <a:pt x="470598" y="470598"/>
                  </a:lnTo>
                  <a:lnTo>
                    <a:pt x="0" y="941197"/>
                  </a:lnTo>
                  <a:lnTo>
                    <a:pt x="1880235" y="941197"/>
                  </a:lnTo>
                  <a:lnTo>
                    <a:pt x="2350833" y="470598"/>
                  </a:lnTo>
                  <a:lnTo>
                    <a:pt x="1880235" y="0"/>
                  </a:lnTo>
                  <a:close/>
                </a:path>
              </a:pathLst>
            </a:custGeom>
            <a:solidFill>
              <a:srgbClr val="223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664307" y="4537633"/>
              <a:ext cx="2351405" cy="941705"/>
            </a:xfrm>
            <a:custGeom>
              <a:avLst/>
              <a:gdLst/>
              <a:ahLst/>
              <a:cxnLst/>
              <a:rect l="l" t="t" r="r" b="b"/>
              <a:pathLst>
                <a:path w="2351404" h="941704">
                  <a:moveTo>
                    <a:pt x="0" y="0"/>
                  </a:moveTo>
                  <a:lnTo>
                    <a:pt x="1880235" y="0"/>
                  </a:lnTo>
                  <a:lnTo>
                    <a:pt x="2350833" y="470598"/>
                  </a:lnTo>
                  <a:lnTo>
                    <a:pt x="1880235" y="941197"/>
                  </a:lnTo>
                  <a:lnTo>
                    <a:pt x="0" y="941197"/>
                  </a:lnTo>
                  <a:lnTo>
                    <a:pt x="470598" y="470598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166681" y="4796782"/>
            <a:ext cx="1371600" cy="355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150" dirty="0">
                <a:solidFill>
                  <a:srgbClr val="FFFFFF"/>
                </a:solidFill>
                <a:latin typeface="Calibri"/>
                <a:cs typeface="Calibri"/>
              </a:rPr>
              <a:t>Governance</a:t>
            </a:r>
            <a:endParaRPr sz="215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4697615" y="4605477"/>
            <a:ext cx="1977389" cy="805815"/>
            <a:chOff x="4697615" y="4605477"/>
            <a:chExt cx="1977389" cy="805815"/>
          </a:xfrm>
        </p:grpSpPr>
        <p:sp>
          <p:nvSpPr>
            <p:cNvPr id="47" name="object 47"/>
            <p:cNvSpPr/>
            <p:nvPr/>
          </p:nvSpPr>
          <p:spPr>
            <a:xfrm>
              <a:off x="4709998" y="4617859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1562214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45"/>
                  </a:lnTo>
                  <a:lnTo>
                    <a:pt x="1562214" y="780745"/>
                  </a:lnTo>
                  <a:lnTo>
                    <a:pt x="1952586" y="390372"/>
                  </a:lnTo>
                  <a:lnTo>
                    <a:pt x="1562214" y="0"/>
                  </a:lnTo>
                  <a:close/>
                </a:path>
              </a:pathLst>
            </a:custGeom>
            <a:solidFill>
              <a:srgbClr val="CDCBE5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09998" y="4617859"/>
              <a:ext cx="1952625" cy="781050"/>
            </a:xfrm>
            <a:custGeom>
              <a:avLst/>
              <a:gdLst/>
              <a:ahLst/>
              <a:cxnLst/>
              <a:rect l="l" t="t" r="r" b="b"/>
              <a:pathLst>
                <a:path w="1952625" h="781050">
                  <a:moveTo>
                    <a:pt x="0" y="0"/>
                  </a:moveTo>
                  <a:lnTo>
                    <a:pt x="1562214" y="0"/>
                  </a:lnTo>
                  <a:lnTo>
                    <a:pt x="1952586" y="390372"/>
                  </a:lnTo>
                  <a:lnTo>
                    <a:pt x="1562214" y="780745"/>
                  </a:lnTo>
                  <a:lnTo>
                    <a:pt x="0" y="780745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CDCBE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140312" y="4648664"/>
            <a:ext cx="1106805" cy="67437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065" marR="5080" algn="ctr">
              <a:lnSpc>
                <a:spcPct val="91800"/>
              </a:lnSpc>
              <a:spcBef>
                <a:spcPts val="245"/>
              </a:spcBef>
            </a:pPr>
            <a:r>
              <a:rPr sz="1500" spc="-5" dirty="0">
                <a:latin typeface="Calibri"/>
                <a:cs typeface="Calibri"/>
              </a:rPr>
              <a:t>Granular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Data </a:t>
            </a:r>
            <a:r>
              <a:rPr sz="1500" spc="-32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Access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Controls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376787" y="4605682"/>
            <a:ext cx="1976120" cy="805180"/>
            <a:chOff x="6376787" y="4605682"/>
            <a:chExt cx="1976120" cy="805180"/>
          </a:xfrm>
        </p:grpSpPr>
        <p:sp>
          <p:nvSpPr>
            <p:cNvPr id="51" name="object 51"/>
            <p:cNvSpPr/>
            <p:nvPr/>
          </p:nvSpPr>
          <p:spPr>
            <a:xfrm>
              <a:off x="6388963" y="4617859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1560766" y="0"/>
                  </a:moveTo>
                  <a:lnTo>
                    <a:pt x="0" y="0"/>
                  </a:lnTo>
                  <a:lnTo>
                    <a:pt x="390372" y="390372"/>
                  </a:lnTo>
                  <a:lnTo>
                    <a:pt x="0" y="780745"/>
                  </a:lnTo>
                  <a:lnTo>
                    <a:pt x="1560766" y="780745"/>
                  </a:lnTo>
                  <a:lnTo>
                    <a:pt x="1951139" y="390372"/>
                  </a:lnTo>
                  <a:lnTo>
                    <a:pt x="1560766" y="0"/>
                  </a:lnTo>
                  <a:close/>
                </a:path>
              </a:pathLst>
            </a:custGeom>
            <a:solidFill>
              <a:srgbClr val="CCCED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88963" y="4617859"/>
              <a:ext cx="1951355" cy="781050"/>
            </a:xfrm>
            <a:custGeom>
              <a:avLst/>
              <a:gdLst/>
              <a:ahLst/>
              <a:cxnLst/>
              <a:rect l="l" t="t" r="r" b="b"/>
              <a:pathLst>
                <a:path w="1951354" h="781050">
                  <a:moveTo>
                    <a:pt x="0" y="0"/>
                  </a:moveTo>
                  <a:lnTo>
                    <a:pt x="1560766" y="0"/>
                  </a:lnTo>
                  <a:lnTo>
                    <a:pt x="1951139" y="390372"/>
                  </a:lnTo>
                  <a:lnTo>
                    <a:pt x="1560766" y="780745"/>
                  </a:lnTo>
                  <a:lnTo>
                    <a:pt x="0" y="780745"/>
                  </a:lnTo>
                  <a:lnTo>
                    <a:pt x="390372" y="390372"/>
                  </a:lnTo>
                  <a:lnTo>
                    <a:pt x="0" y="0"/>
                  </a:lnTo>
                  <a:close/>
                </a:path>
              </a:pathLst>
            </a:custGeom>
            <a:ln w="24353">
              <a:solidFill>
                <a:srgbClr val="CCCE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895033" y="4753579"/>
            <a:ext cx="956944" cy="4635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5715">
              <a:lnSpc>
                <a:spcPts val="1650"/>
              </a:lnSpc>
              <a:spcBef>
                <a:spcPts val="280"/>
              </a:spcBef>
            </a:pPr>
            <a:r>
              <a:rPr sz="1500" spc="-10" dirty="0">
                <a:latin typeface="Calibri"/>
                <a:cs typeface="Calibri"/>
              </a:rPr>
              <a:t>Data </a:t>
            </a:r>
            <a:r>
              <a:rPr sz="1500" spc="-5" dirty="0">
                <a:latin typeface="Calibri"/>
                <a:cs typeface="Calibri"/>
              </a:rPr>
              <a:t>Access </a:t>
            </a:r>
            <a:r>
              <a:rPr sz="1500" spc="-3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G</a:t>
            </a:r>
            <a:r>
              <a:rPr sz="1500" spc="-15" dirty="0">
                <a:latin typeface="Calibri"/>
                <a:cs typeface="Calibri"/>
              </a:rPr>
              <a:t>ov</a:t>
            </a:r>
            <a:r>
              <a:rPr sz="1500" spc="-5" dirty="0">
                <a:latin typeface="Calibri"/>
                <a:cs typeface="Calibri"/>
              </a:rPr>
              <a:t>er</a:t>
            </a:r>
            <a:r>
              <a:rPr sz="1500" dirty="0">
                <a:latin typeface="Calibri"/>
                <a:cs typeface="Calibri"/>
              </a:rPr>
              <a:t>nan</a:t>
            </a:r>
            <a:r>
              <a:rPr sz="1500" spc="-5" dirty="0">
                <a:latin typeface="Calibri"/>
                <a:cs typeface="Calibri"/>
              </a:rPr>
              <a:t>c</a:t>
            </a:r>
            <a:r>
              <a:rPr sz="1500" dirty="0">
                <a:latin typeface="Calibri"/>
                <a:cs typeface="Calibri"/>
              </a:rPr>
              <a:t>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1F07D0E-52BB-139A-7226-446442470691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6751" y="87769"/>
            <a:ext cx="5048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i="1" spc="15" dirty="0">
                <a:solidFill>
                  <a:srgbClr val="550095"/>
                </a:solidFill>
                <a:latin typeface="Arial"/>
                <a:cs typeface="Arial"/>
              </a:rPr>
              <a:t>#RSAC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2930" y="278701"/>
            <a:ext cx="8262620" cy="859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925"/>
              </a:lnSpc>
              <a:spcBef>
                <a:spcPts val="135"/>
              </a:spcBef>
            </a:pPr>
            <a:r>
              <a:rPr dirty="0"/>
              <a:t>KuppingerCole‘s</a:t>
            </a:r>
            <a:r>
              <a:rPr spc="15" dirty="0"/>
              <a:t> </a:t>
            </a:r>
            <a:r>
              <a:rPr spc="5" dirty="0"/>
              <a:t>Defintion</a:t>
            </a:r>
            <a:r>
              <a:rPr spc="30" dirty="0"/>
              <a:t> </a:t>
            </a:r>
            <a:r>
              <a:rPr spc="10" dirty="0"/>
              <a:t>of</a:t>
            </a:r>
            <a:r>
              <a:rPr spc="5" dirty="0"/>
              <a:t> </a:t>
            </a:r>
            <a:r>
              <a:rPr spc="10" dirty="0"/>
              <a:t>Big</a:t>
            </a:r>
            <a:r>
              <a:rPr spc="5" dirty="0"/>
              <a:t> </a:t>
            </a:r>
            <a:r>
              <a:rPr spc="-5" dirty="0"/>
              <a:t>Data</a:t>
            </a:r>
            <a:r>
              <a:rPr spc="5" dirty="0"/>
              <a:t> </a:t>
            </a:r>
            <a:r>
              <a:rPr spc="15" dirty="0"/>
              <a:t>Security</a:t>
            </a:r>
          </a:p>
          <a:p>
            <a:pPr marL="12700">
              <a:lnSpc>
                <a:spcPts val="2605"/>
              </a:lnSpc>
            </a:pPr>
            <a:r>
              <a:rPr sz="2250" spc="-5" dirty="0"/>
              <a:t>From</a:t>
            </a:r>
            <a:r>
              <a:rPr sz="2250" spc="-30" dirty="0"/>
              <a:t> </a:t>
            </a:r>
            <a:r>
              <a:rPr sz="2250" spc="-5" dirty="0"/>
              <a:t>the</a:t>
            </a:r>
            <a:r>
              <a:rPr sz="2250" spc="10" dirty="0"/>
              <a:t> </a:t>
            </a:r>
            <a:r>
              <a:rPr sz="2250" dirty="0"/>
              <a:t>upcoming</a:t>
            </a:r>
            <a:r>
              <a:rPr sz="2250" spc="-30" dirty="0"/>
              <a:t> </a:t>
            </a:r>
            <a:r>
              <a:rPr sz="2250" spc="-5" dirty="0"/>
              <a:t>Leadership/Market</a:t>
            </a:r>
            <a:r>
              <a:rPr sz="2250" spc="-10" dirty="0"/>
              <a:t> </a:t>
            </a:r>
            <a:r>
              <a:rPr sz="2250" dirty="0"/>
              <a:t>Compass</a:t>
            </a:r>
            <a:endParaRPr sz="2250"/>
          </a:p>
        </p:txBody>
      </p:sp>
      <p:sp>
        <p:nvSpPr>
          <p:cNvPr id="5" name="object 5"/>
          <p:cNvSpPr txBox="1"/>
          <p:nvPr/>
        </p:nvSpPr>
        <p:spPr>
          <a:xfrm>
            <a:off x="6000159" y="5999506"/>
            <a:ext cx="130175" cy="273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b="1" spc="10" dirty="0">
                <a:solidFill>
                  <a:srgbClr val="550095"/>
                </a:solidFill>
                <a:latin typeface="Calibri"/>
                <a:cs typeface="Calibri"/>
              </a:rPr>
              <a:t>9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4984" y="1599849"/>
            <a:ext cx="5132705" cy="35115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 marR="29845">
              <a:lnSpc>
                <a:spcPct val="71100"/>
              </a:lnSpc>
              <a:spcBef>
                <a:spcPts val="775"/>
              </a:spcBef>
            </a:pPr>
            <a:r>
              <a:rPr sz="1850" spc="10" dirty="0">
                <a:latin typeface="Calibri"/>
                <a:cs typeface="Calibri"/>
              </a:rPr>
              <a:t>In our research for Big Data Security, </a:t>
            </a:r>
            <a:r>
              <a:rPr sz="1850" spc="15" dirty="0">
                <a:latin typeface="Calibri"/>
                <a:cs typeface="Calibri"/>
              </a:rPr>
              <a:t>we </a:t>
            </a:r>
            <a:r>
              <a:rPr sz="1850" spc="10" dirty="0">
                <a:latin typeface="Calibri"/>
                <a:cs typeface="Calibri"/>
              </a:rPr>
              <a:t>focus </a:t>
            </a:r>
            <a:r>
              <a:rPr sz="1850" spc="15" dirty="0">
                <a:latin typeface="Calibri"/>
                <a:cs typeface="Calibri"/>
              </a:rPr>
              <a:t>on 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products that follow </a:t>
            </a:r>
            <a:r>
              <a:rPr sz="1850" spc="15" dirty="0">
                <a:latin typeface="Calibri"/>
                <a:cs typeface="Calibri"/>
              </a:rPr>
              <a:t>a </a:t>
            </a:r>
            <a:r>
              <a:rPr sz="1850" spc="5" dirty="0">
                <a:latin typeface="Calibri"/>
                <a:cs typeface="Calibri"/>
              </a:rPr>
              <a:t>holistic </a:t>
            </a:r>
            <a:r>
              <a:rPr sz="1850" spc="10" dirty="0">
                <a:latin typeface="Calibri"/>
                <a:cs typeface="Calibri"/>
              </a:rPr>
              <a:t>approach towards 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protecting Big </a:t>
            </a:r>
            <a:r>
              <a:rPr sz="1850" spc="15" dirty="0">
                <a:latin typeface="Calibri"/>
                <a:cs typeface="Calibri"/>
              </a:rPr>
              <a:t>Data and </a:t>
            </a:r>
            <a:r>
              <a:rPr sz="1850" spc="10" dirty="0">
                <a:latin typeface="Calibri"/>
                <a:cs typeface="Calibri"/>
              </a:rPr>
              <a:t>BI platforms instead of </a:t>
            </a:r>
            <a:r>
              <a:rPr sz="1850" spc="15" dirty="0">
                <a:latin typeface="Calibri"/>
                <a:cs typeface="Calibri"/>
              </a:rPr>
              <a:t>the 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disconnected point security </a:t>
            </a:r>
            <a:r>
              <a:rPr sz="1850" spc="5" dirty="0">
                <a:latin typeface="Calibri"/>
                <a:cs typeface="Calibri"/>
              </a:rPr>
              <a:t>solutions. </a:t>
            </a:r>
            <a:r>
              <a:rPr sz="1850" spc="10" dirty="0">
                <a:latin typeface="Calibri"/>
                <a:cs typeface="Calibri"/>
              </a:rPr>
              <a:t>Although </a:t>
            </a:r>
            <a:r>
              <a:rPr sz="1850" spc="15" dirty="0">
                <a:latin typeface="Calibri"/>
                <a:cs typeface="Calibri"/>
              </a:rPr>
              <a:t> many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generic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security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tools like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5" dirty="0">
                <a:latin typeface="Calibri"/>
                <a:cs typeface="Calibri"/>
              </a:rPr>
              <a:t>firewalls</a:t>
            </a:r>
            <a:r>
              <a:rPr sz="1850" spc="3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or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anti- 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malware </a:t>
            </a:r>
            <a:r>
              <a:rPr sz="1850" spc="15" dirty="0">
                <a:latin typeface="Calibri"/>
                <a:cs typeface="Calibri"/>
              </a:rPr>
              <a:t>may </a:t>
            </a:r>
            <a:r>
              <a:rPr sz="1850" spc="10" dirty="0">
                <a:latin typeface="Calibri"/>
                <a:cs typeface="Calibri"/>
              </a:rPr>
              <a:t>play </a:t>
            </a:r>
            <a:r>
              <a:rPr sz="1850" spc="15" dirty="0">
                <a:latin typeface="Calibri"/>
                <a:cs typeface="Calibri"/>
              </a:rPr>
              <a:t>an </a:t>
            </a:r>
            <a:r>
              <a:rPr sz="1850" spc="10" dirty="0">
                <a:latin typeface="Calibri"/>
                <a:cs typeface="Calibri"/>
              </a:rPr>
              <a:t>important role in securing 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parts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of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Big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Data</a:t>
            </a:r>
            <a:r>
              <a:rPr sz="1850" spc="10" dirty="0">
                <a:latin typeface="Calibri"/>
                <a:cs typeface="Calibri"/>
              </a:rPr>
              <a:t> frameworks, </a:t>
            </a:r>
            <a:r>
              <a:rPr sz="1850" spc="15" dirty="0">
                <a:latin typeface="Calibri"/>
                <a:cs typeface="Calibri"/>
              </a:rPr>
              <a:t>we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do</a:t>
            </a:r>
            <a:r>
              <a:rPr sz="1850" spc="-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not</a:t>
            </a:r>
            <a:r>
              <a:rPr sz="1850" spc="-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cover</a:t>
            </a:r>
            <a:r>
              <a:rPr sz="1850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them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as part of Big </a:t>
            </a:r>
            <a:r>
              <a:rPr sz="1850" spc="15" dirty="0">
                <a:latin typeface="Calibri"/>
                <a:cs typeface="Calibri"/>
              </a:rPr>
              <a:t>Data </a:t>
            </a:r>
            <a:r>
              <a:rPr sz="1850" spc="10" dirty="0">
                <a:latin typeface="Calibri"/>
                <a:cs typeface="Calibri"/>
              </a:rPr>
              <a:t>security to avoid </a:t>
            </a:r>
            <a:r>
              <a:rPr sz="1850" spc="15" dirty="0">
                <a:latin typeface="Calibri"/>
                <a:cs typeface="Calibri"/>
              </a:rPr>
              <a:t>the </a:t>
            </a:r>
            <a:r>
              <a:rPr sz="1850" spc="10" dirty="0">
                <a:latin typeface="Calibri"/>
                <a:cs typeface="Calibri"/>
              </a:rPr>
              <a:t>confusion </a:t>
            </a:r>
            <a:r>
              <a:rPr sz="1850" spc="5" dirty="0">
                <a:latin typeface="Calibri"/>
                <a:cs typeface="Calibri"/>
              </a:rPr>
              <a:t>of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functionally distinct security products that are 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generally covered in other KuppingerCole’s reports </a:t>
            </a:r>
            <a:r>
              <a:rPr sz="1850" spc="15" dirty="0">
                <a:latin typeface="Calibri"/>
                <a:cs typeface="Calibri"/>
              </a:rPr>
              <a:t> under</a:t>
            </a:r>
            <a:r>
              <a:rPr sz="1850" spc="-1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separate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market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segments.</a:t>
            </a: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ct val="71100"/>
              </a:lnSpc>
              <a:spcBef>
                <a:spcPts val="1505"/>
              </a:spcBef>
            </a:pPr>
            <a:r>
              <a:rPr sz="1850" spc="15" dirty="0">
                <a:latin typeface="Calibri"/>
                <a:cs typeface="Calibri"/>
              </a:rPr>
              <a:t>More </a:t>
            </a:r>
            <a:r>
              <a:rPr sz="1850" spc="10" dirty="0">
                <a:latin typeface="Calibri"/>
                <a:cs typeface="Calibri"/>
              </a:rPr>
              <a:t>precisely, </a:t>
            </a:r>
            <a:r>
              <a:rPr sz="1850" spc="15" dirty="0">
                <a:latin typeface="Calibri"/>
                <a:cs typeface="Calibri"/>
              </a:rPr>
              <a:t>we </a:t>
            </a:r>
            <a:r>
              <a:rPr sz="1850" spc="10" dirty="0">
                <a:latin typeface="Calibri"/>
                <a:cs typeface="Calibri"/>
              </a:rPr>
              <a:t>are not covering security 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solutions for protecting relational </a:t>
            </a:r>
            <a:r>
              <a:rPr sz="1850" spc="15" dirty="0">
                <a:latin typeface="Calibri"/>
                <a:cs typeface="Calibri"/>
              </a:rPr>
              <a:t>database </a:t>
            </a:r>
            <a:r>
              <a:rPr sz="1850" spc="20" dirty="0">
                <a:latin typeface="Calibri"/>
                <a:cs typeface="Calibri"/>
              </a:rPr>
              <a:t> </a:t>
            </a:r>
            <a:r>
              <a:rPr sz="1850" spc="15" dirty="0">
                <a:latin typeface="Calibri"/>
                <a:cs typeface="Calibri"/>
              </a:rPr>
              <a:t>management </a:t>
            </a:r>
            <a:r>
              <a:rPr sz="1850" spc="10" dirty="0">
                <a:latin typeface="Calibri"/>
                <a:cs typeface="Calibri"/>
              </a:rPr>
              <a:t>systems </a:t>
            </a:r>
            <a:r>
              <a:rPr sz="1850" spc="15" dirty="0">
                <a:latin typeface="Calibri"/>
                <a:cs typeface="Calibri"/>
              </a:rPr>
              <a:t>(RDBMS), </a:t>
            </a:r>
            <a:r>
              <a:rPr sz="1850" spc="10" dirty="0">
                <a:latin typeface="Calibri"/>
                <a:cs typeface="Calibri"/>
              </a:rPr>
              <a:t>since they are being </a:t>
            </a:r>
            <a:r>
              <a:rPr sz="1850" spc="-40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reviewed in </a:t>
            </a:r>
            <a:r>
              <a:rPr sz="1850" spc="15" dirty="0">
                <a:latin typeface="Calibri"/>
                <a:cs typeface="Calibri"/>
              </a:rPr>
              <a:t>a </a:t>
            </a:r>
            <a:r>
              <a:rPr sz="1850" spc="10" dirty="0">
                <a:latin typeface="Calibri"/>
                <a:cs typeface="Calibri"/>
              </a:rPr>
              <a:t>separate Leadership Compass for </a:t>
            </a:r>
            <a:r>
              <a:rPr sz="1850" spc="1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Database</a:t>
            </a:r>
            <a:r>
              <a:rPr sz="1850" spc="5" dirty="0">
                <a:latin typeface="Calibri"/>
                <a:cs typeface="Calibri"/>
              </a:rPr>
              <a:t> </a:t>
            </a:r>
            <a:r>
              <a:rPr sz="1850" spc="10" dirty="0">
                <a:latin typeface="Calibri"/>
                <a:cs typeface="Calibri"/>
              </a:rPr>
              <a:t>Security.</a:t>
            </a:r>
            <a:endParaRPr sz="185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414" y="1728579"/>
            <a:ext cx="83088" cy="889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1414" y="4125259"/>
            <a:ext cx="83088" cy="88987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468468" y="1691850"/>
            <a:ext cx="1941195" cy="1173480"/>
            <a:chOff x="6468468" y="1691850"/>
            <a:chExt cx="1941195" cy="1173480"/>
          </a:xfrm>
        </p:grpSpPr>
        <p:sp>
          <p:nvSpPr>
            <p:cNvPr id="10" name="object 10"/>
            <p:cNvSpPr/>
            <p:nvPr/>
          </p:nvSpPr>
          <p:spPr>
            <a:xfrm>
              <a:off x="6480645" y="1704027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1916772" y="0"/>
                  </a:moveTo>
                  <a:lnTo>
                    <a:pt x="0" y="0"/>
                  </a:lnTo>
                  <a:lnTo>
                    <a:pt x="0" y="1148913"/>
                  </a:lnTo>
                  <a:lnTo>
                    <a:pt x="1916772" y="1148913"/>
                  </a:lnTo>
                  <a:lnTo>
                    <a:pt x="1916772" y="0"/>
                  </a:lnTo>
                  <a:close/>
                </a:path>
              </a:pathLst>
            </a:custGeom>
            <a:solidFill>
              <a:srgbClr val="E73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80645" y="1704027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0" y="1148913"/>
                  </a:moveTo>
                  <a:lnTo>
                    <a:pt x="1916772" y="1148913"/>
                  </a:lnTo>
                  <a:lnTo>
                    <a:pt x="1916772" y="0"/>
                  </a:lnTo>
                  <a:lnTo>
                    <a:pt x="0" y="0"/>
                  </a:lnTo>
                  <a:lnTo>
                    <a:pt x="0" y="1148913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480645" y="1704027"/>
            <a:ext cx="1917064" cy="114935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61594" marR="57150" indent="635" algn="ctr">
              <a:lnSpc>
                <a:spcPct val="92200"/>
              </a:lnSpc>
              <a:spcBef>
                <a:spcPts val="54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Vulnerability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assessment, detecting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nf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igu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sz="14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oss </a:t>
            </a:r>
            <a:r>
              <a:rPr sz="1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infrastructure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components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75766" y="1691850"/>
            <a:ext cx="1941195" cy="1173480"/>
            <a:chOff x="8575766" y="1691850"/>
            <a:chExt cx="1941195" cy="1173480"/>
          </a:xfrm>
        </p:grpSpPr>
        <p:sp>
          <p:nvSpPr>
            <p:cNvPr id="14" name="object 14"/>
            <p:cNvSpPr/>
            <p:nvPr/>
          </p:nvSpPr>
          <p:spPr>
            <a:xfrm>
              <a:off x="8587943" y="1704027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1916772" y="0"/>
                  </a:moveTo>
                  <a:lnTo>
                    <a:pt x="0" y="0"/>
                  </a:lnTo>
                  <a:lnTo>
                    <a:pt x="0" y="1148913"/>
                  </a:lnTo>
                  <a:lnTo>
                    <a:pt x="1916772" y="1148913"/>
                  </a:lnTo>
                  <a:lnTo>
                    <a:pt x="1916772" y="0"/>
                  </a:lnTo>
                  <a:close/>
                </a:path>
              </a:pathLst>
            </a:custGeom>
            <a:solidFill>
              <a:srgbClr val="A62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7943" y="1704027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0" y="1148913"/>
                  </a:moveTo>
                  <a:lnTo>
                    <a:pt x="1916772" y="1148913"/>
                  </a:lnTo>
                  <a:lnTo>
                    <a:pt x="1916772" y="0"/>
                  </a:lnTo>
                  <a:lnTo>
                    <a:pt x="0" y="0"/>
                  </a:lnTo>
                  <a:lnTo>
                    <a:pt x="0" y="1148913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587943" y="1704027"/>
            <a:ext cx="1917064" cy="11493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7310" marR="63500" algn="ctr">
              <a:lnSpc>
                <a:spcPct val="92200"/>
              </a:lnSpc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encryption both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file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systems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across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applications,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for data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rest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transit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68468" y="3032729"/>
            <a:ext cx="1941195" cy="1173480"/>
            <a:chOff x="6468468" y="3032729"/>
            <a:chExt cx="1941195" cy="1173480"/>
          </a:xfrm>
        </p:grpSpPr>
        <p:sp>
          <p:nvSpPr>
            <p:cNvPr id="18" name="object 18"/>
            <p:cNvSpPr/>
            <p:nvPr/>
          </p:nvSpPr>
          <p:spPr>
            <a:xfrm>
              <a:off x="6480645" y="3044906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1916772" y="0"/>
                  </a:moveTo>
                  <a:lnTo>
                    <a:pt x="0" y="0"/>
                  </a:lnTo>
                  <a:lnTo>
                    <a:pt x="0" y="1148913"/>
                  </a:lnTo>
                  <a:lnTo>
                    <a:pt x="1916772" y="1148913"/>
                  </a:lnTo>
                  <a:lnTo>
                    <a:pt x="1916772" y="0"/>
                  </a:lnTo>
                  <a:close/>
                </a:path>
              </a:pathLst>
            </a:custGeom>
            <a:solidFill>
              <a:srgbClr val="631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80645" y="3044906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0" y="1148913"/>
                  </a:moveTo>
                  <a:lnTo>
                    <a:pt x="1916772" y="1148913"/>
                  </a:lnTo>
                  <a:lnTo>
                    <a:pt x="1916772" y="0"/>
                  </a:lnTo>
                  <a:lnTo>
                    <a:pt x="0" y="0"/>
                  </a:lnTo>
                  <a:lnTo>
                    <a:pt x="0" y="1148913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80645" y="3044906"/>
            <a:ext cx="1917064" cy="114935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59055" marR="54610" algn="ctr">
              <a:lnSpc>
                <a:spcPts val="155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Authentication,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authorization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575766" y="3032729"/>
            <a:ext cx="1941195" cy="1173480"/>
            <a:chOff x="8575766" y="3032729"/>
            <a:chExt cx="1941195" cy="1173480"/>
          </a:xfrm>
        </p:grpSpPr>
        <p:sp>
          <p:nvSpPr>
            <p:cNvPr id="22" name="object 22"/>
            <p:cNvSpPr/>
            <p:nvPr/>
          </p:nvSpPr>
          <p:spPr>
            <a:xfrm>
              <a:off x="8587943" y="3044906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1916772" y="0"/>
                  </a:moveTo>
                  <a:lnTo>
                    <a:pt x="0" y="0"/>
                  </a:lnTo>
                  <a:lnTo>
                    <a:pt x="0" y="1148913"/>
                  </a:lnTo>
                  <a:lnTo>
                    <a:pt x="1916772" y="1148913"/>
                  </a:lnTo>
                  <a:lnTo>
                    <a:pt x="1916772" y="0"/>
                  </a:lnTo>
                  <a:close/>
                </a:path>
              </a:pathLst>
            </a:custGeom>
            <a:solidFill>
              <a:srgbClr val="2F1F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7943" y="3044906"/>
              <a:ext cx="1917064" cy="1149350"/>
            </a:xfrm>
            <a:custGeom>
              <a:avLst/>
              <a:gdLst/>
              <a:ahLst/>
              <a:cxnLst/>
              <a:rect l="l" t="t" r="r" b="b"/>
              <a:pathLst>
                <a:path w="1917065" h="1149350">
                  <a:moveTo>
                    <a:pt x="0" y="1148913"/>
                  </a:moveTo>
                  <a:lnTo>
                    <a:pt x="1916772" y="1148913"/>
                  </a:lnTo>
                  <a:lnTo>
                    <a:pt x="1916772" y="0"/>
                  </a:lnTo>
                  <a:lnTo>
                    <a:pt x="0" y="0"/>
                  </a:lnTo>
                  <a:lnTo>
                    <a:pt x="0" y="1148913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87943" y="3044906"/>
            <a:ext cx="1917064" cy="114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239395" marR="156210" indent="-77470">
              <a:lnSpc>
                <a:spcPts val="1550"/>
              </a:lnSpc>
              <a:spcBef>
                <a:spcPts val="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Centralized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400" spc="-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22834" y="4373608"/>
            <a:ext cx="1939925" cy="1173480"/>
            <a:chOff x="7522834" y="4373608"/>
            <a:chExt cx="1939925" cy="1173480"/>
          </a:xfrm>
        </p:grpSpPr>
        <p:sp>
          <p:nvSpPr>
            <p:cNvPr id="26" name="object 26"/>
            <p:cNvSpPr/>
            <p:nvPr/>
          </p:nvSpPr>
          <p:spPr>
            <a:xfrm>
              <a:off x="7535011" y="4385784"/>
              <a:ext cx="1915795" cy="1149350"/>
            </a:xfrm>
            <a:custGeom>
              <a:avLst/>
              <a:gdLst/>
              <a:ahLst/>
              <a:cxnLst/>
              <a:rect l="l" t="t" r="r" b="b"/>
              <a:pathLst>
                <a:path w="1915795" h="1149350">
                  <a:moveTo>
                    <a:pt x="1915325" y="0"/>
                  </a:moveTo>
                  <a:lnTo>
                    <a:pt x="0" y="0"/>
                  </a:lnTo>
                  <a:lnTo>
                    <a:pt x="0" y="1148913"/>
                  </a:lnTo>
                  <a:lnTo>
                    <a:pt x="1915325" y="1148913"/>
                  </a:lnTo>
                  <a:lnTo>
                    <a:pt x="1915325" y="0"/>
                  </a:lnTo>
                  <a:close/>
                </a:path>
              </a:pathLst>
            </a:custGeom>
            <a:solidFill>
              <a:srgbClr val="2238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35011" y="4385784"/>
              <a:ext cx="1915795" cy="1149350"/>
            </a:xfrm>
            <a:custGeom>
              <a:avLst/>
              <a:gdLst/>
              <a:ahLst/>
              <a:cxnLst/>
              <a:rect l="l" t="t" r="r" b="b"/>
              <a:pathLst>
                <a:path w="1915795" h="1149350">
                  <a:moveTo>
                    <a:pt x="0" y="1148913"/>
                  </a:moveTo>
                  <a:lnTo>
                    <a:pt x="1915325" y="1148913"/>
                  </a:lnTo>
                  <a:lnTo>
                    <a:pt x="1915325" y="0"/>
                  </a:lnTo>
                  <a:lnTo>
                    <a:pt x="0" y="0"/>
                  </a:lnTo>
                  <a:lnTo>
                    <a:pt x="0" y="1148913"/>
                  </a:lnTo>
                  <a:close/>
                </a:path>
              </a:pathLst>
            </a:custGeom>
            <a:ln w="243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535011" y="4385785"/>
            <a:ext cx="1915795" cy="114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16446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Audit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4385C0-97C5-B996-742F-E3C1CE437662}"/>
              </a:ext>
            </a:extLst>
          </p:cNvPr>
          <p:cNvSpPr/>
          <p:nvPr/>
        </p:nvSpPr>
        <p:spPr>
          <a:xfrm>
            <a:off x="8686800" y="5532050"/>
            <a:ext cx="3375025" cy="1238181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1172</Words>
  <Application>Microsoft Office PowerPoint</Application>
  <PresentationFormat>Grand écran</PresentationFormat>
  <Paragraphs>233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Arial MT</vt:lpstr>
      <vt:lpstr>Calibri</vt:lpstr>
      <vt:lpstr>Söhne</vt:lpstr>
      <vt:lpstr>Times New Roman</vt:lpstr>
      <vt:lpstr>Trebuchet MS</vt:lpstr>
      <vt:lpstr>Wingdings</vt:lpstr>
      <vt:lpstr>Office Theme</vt:lpstr>
      <vt:lpstr>Présentation PowerPoint</vt:lpstr>
      <vt:lpstr>Big Data &amp; BI Environments An Introduction</vt:lpstr>
      <vt:lpstr>Big Data and Security The evolving landscape..</vt:lpstr>
      <vt:lpstr>BI and Security The evolving landscape..</vt:lpstr>
      <vt:lpstr>Security in Big Data &amp; BI Environments</vt:lpstr>
      <vt:lpstr>Big Data &amp; BI Security Challenges Security remains an afterthought</vt:lpstr>
      <vt:lpstr>Présentation PowerPoint</vt:lpstr>
      <vt:lpstr>Primary Drivers for Big Data &amp; BI Security Demand a ‘holistic’ security approach</vt:lpstr>
      <vt:lpstr>KuppingerCole‘s Defintion of Big Data Security From the upcoming Leadership/Market Compass</vt:lpstr>
      <vt:lpstr>Présentation PowerPoint</vt:lpstr>
      <vt:lpstr>Missing Security Links</vt:lpstr>
      <vt:lpstr>IAM for Big Data &amp; BI Environments Existing IAM tools do not support the complexity</vt:lpstr>
      <vt:lpstr>Access Governance in Big Data &amp; BI Environments The variety of data authorizations create complexity</vt:lpstr>
      <vt:lpstr>Présentation PowerPoint</vt:lpstr>
      <vt:lpstr>Security for Big Data &amp; BI platforms Is there a ‚holistic‘ security approach?</vt:lpstr>
      <vt:lpstr>What are some of the tools in use today</vt:lpstr>
      <vt:lpstr>Recommendations</vt:lpstr>
      <vt:lpstr>Recommendations Plan to succeed with Big Data &amp; BI Security</vt:lpstr>
      <vt:lpstr>Recommendations Plan to succeed with Big Data &amp; BI Security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DELL</dc:creator>
  <cp:lastModifiedBy>Mohammed ibrahim Belhachemia</cp:lastModifiedBy>
  <cp:revision>7</cp:revision>
  <dcterms:created xsi:type="dcterms:W3CDTF">2024-03-14T10:53:44Z</dcterms:created>
  <dcterms:modified xsi:type="dcterms:W3CDTF">2024-03-17T11:08:21Z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2023-05-25T00:00:00Z</vt:filetime>
  </property>
  <property fmtid="{D5CDD505-2E9C-101B-9397-08002B2CF9AE}" pid="3" name="Creator">
    <vt:lpwstr>UnknownApplication</vt:lpwstr>
  </property>
  <property fmtid="{D5CDD505-2E9C-101B-9397-08002B2CF9AE}" pid="4" name="LastSaved">
    <vt:filetime>2024-03-14T00:00:00Z</vt:filetime>
  </property>
</Properties>
</file>